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9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7" r:id="rId52"/>
    <p:sldId id="308" r:id="rId53"/>
    <p:sldId id="306" r:id="rId54"/>
    <p:sldId id="309" r:id="rId55"/>
    <p:sldId id="315" r:id="rId56"/>
    <p:sldId id="314" r:id="rId57"/>
    <p:sldId id="310" r:id="rId58"/>
    <p:sldId id="311" r:id="rId59"/>
    <p:sldId id="316" r:id="rId60"/>
    <p:sldId id="312" r:id="rId61"/>
    <p:sldId id="317" r:id="rId62"/>
    <p:sldId id="318" r:id="rId63"/>
    <p:sldId id="313" r:id="rId64"/>
    <p:sldId id="319" r:id="rId65"/>
    <p:sldId id="320" r:id="rId66"/>
    <p:sldId id="321" r:id="rId67"/>
    <p:sldId id="322" r:id="rId68"/>
    <p:sldId id="323" r:id="rId69"/>
    <p:sldId id="325" r:id="rId70"/>
    <p:sldId id="324" r:id="rId71"/>
    <p:sldId id="326" r:id="rId72"/>
    <p:sldId id="327" r:id="rId73"/>
    <p:sldId id="328" r:id="rId74"/>
    <p:sldId id="329" r:id="rId75"/>
    <p:sldId id="330" r:id="rId76"/>
    <p:sldId id="331" r:id="rId77"/>
    <p:sldId id="332" r:id="rId78"/>
    <p:sldId id="333" r:id="rId79"/>
    <p:sldId id="335" r:id="rId80"/>
    <p:sldId id="336" r:id="rId81"/>
    <p:sldId id="334" r:id="rId82"/>
    <p:sldId id="337" r:id="rId83"/>
    <p:sldId id="338" r:id="rId84"/>
    <p:sldId id="339" r:id="rId85"/>
    <p:sldId id="340" r:id="rId86"/>
    <p:sldId id="341" r:id="rId87"/>
    <p:sldId id="342" r:id="rId88"/>
    <p:sldId id="344" r:id="rId89"/>
    <p:sldId id="343" r:id="rId90"/>
    <p:sldId id="346" r:id="rId91"/>
    <p:sldId id="345"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9" r:id="rId114"/>
    <p:sldId id="368" r:id="rId115"/>
    <p:sldId id="370" r:id="rId116"/>
    <p:sldId id="371" r:id="rId117"/>
    <p:sldId id="372" r:id="rId118"/>
    <p:sldId id="373" r:id="rId119"/>
    <p:sldId id="385" r:id="rId120"/>
    <p:sldId id="375" r:id="rId121"/>
    <p:sldId id="376" r:id="rId122"/>
    <p:sldId id="377" r:id="rId123"/>
    <p:sldId id="378" r:id="rId124"/>
    <p:sldId id="379" r:id="rId125"/>
    <p:sldId id="380" r:id="rId126"/>
    <p:sldId id="381" r:id="rId127"/>
    <p:sldId id="382" r:id="rId128"/>
    <p:sldId id="383" r:id="rId129"/>
    <p:sldId id="384"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44" r:id="rId172"/>
    <p:sldId id="445" r:id="rId173"/>
    <p:sldId id="432" r:id="rId174"/>
    <p:sldId id="427" r:id="rId175"/>
    <p:sldId id="428" r:id="rId176"/>
    <p:sldId id="430" r:id="rId177"/>
    <p:sldId id="431" r:id="rId178"/>
    <p:sldId id="429" r:id="rId179"/>
    <p:sldId id="446" r:id="rId180"/>
    <p:sldId id="433" r:id="rId181"/>
    <p:sldId id="434" r:id="rId182"/>
    <p:sldId id="435" r:id="rId183"/>
    <p:sldId id="436" r:id="rId184"/>
    <p:sldId id="437" r:id="rId185"/>
    <p:sldId id="443" r:id="rId186"/>
    <p:sldId id="438" r:id="rId187"/>
    <p:sldId id="439" r:id="rId188"/>
    <p:sldId id="440" r:id="rId189"/>
    <p:sldId id="441" r:id="rId190"/>
    <p:sldId id="442" r:id="rId19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42" autoAdjust="0"/>
    <p:restoredTop sz="94660"/>
  </p:normalViewPr>
  <p:slideViewPr>
    <p:cSldViewPr snapToGrid="0" showGuides="1">
      <p:cViewPr varScale="1">
        <p:scale>
          <a:sx n="78" d="100"/>
          <a:sy n="78" d="100"/>
        </p:scale>
        <p:origin x="595"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notesMaster" Target="notesMasters/notes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presProps" Target="pres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theme" Target="theme/theme1.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E88A39-1647-4F14-B2D7-1FF0AEAE8756}" type="datetimeFigureOut">
              <a:rPr lang="en-US" smtClean="0"/>
              <a:t>10/14/2025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7836A7-251F-48F0-99FF-034C44DC41E5}" type="slidenum">
              <a:rPr lang="en-US" smtClean="0"/>
              <a:t>‹#›</a:t>
            </a:fld>
            <a:endParaRPr lang="en-US"/>
          </a:p>
        </p:txBody>
      </p:sp>
    </p:spTree>
    <p:extLst>
      <p:ext uri="{BB962C8B-B14F-4D97-AF65-F5344CB8AC3E}">
        <p14:creationId xmlns:p14="http://schemas.microsoft.com/office/powerpoint/2010/main" val="4018249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F5BAF16-3800-475B-BD81-3E5ABC7C7DF2}"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833680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9C290C-F03E-47F0-B2D0-4EE4B33C860D}"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3824208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EA7B59-D5A8-4110-9A32-11ABC8953ABF}"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614FD8E-2B32-414C-808C-9C3DB6C0E6BF}"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62048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E83923D-AFF9-4990-85B3-01152C93EDF5}"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952423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F513513D-7FD1-402C-91AD-A5947C4C19B8}"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614FD8E-2B32-414C-808C-9C3DB6C0E6BF}"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83853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0F7998F4-5F16-427D-90CD-E168275F5795}"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1911079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9A926D-C314-4E0D-916A-6A486DF58DC2}"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12825775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69000B-E6DB-48D6-9FE5-823C19AE048D}"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867339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6B74A6-993D-4A6B-A8A2-B5A452690E5D}"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529298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E63529-C7BF-4984-80E1-CAB34B0C87BD}" type="datetime1">
              <a:rPr lang="en-US" smtClean="0"/>
              <a:t>10/14/2025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06307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46C572F-D357-406A-8AEC-C9C327F4BD15}"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115673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6DA05C7-BDBD-4EBE-A08F-BE538AF29841}" type="datetime1">
              <a:rPr lang="en-US" smtClean="0"/>
              <a:t>10/14/2025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709150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BCA4CF0-B8CC-41BD-B471-7936570BFDBD}" type="datetime1">
              <a:rPr lang="en-US" smtClean="0"/>
              <a:t>10/14/2025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129458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D167D4-5912-4286-B14A-DD71AFB7E6CA}" type="datetime1">
              <a:rPr lang="en-US" smtClean="0"/>
              <a:t>10/14/2025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528396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900E89-12DE-4387-A749-F239DDD0054A}"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260315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4726DE-C790-420D-BA56-5134D819A42F}" type="datetime1">
              <a:rPr lang="en-US" smtClean="0"/>
              <a:t>10/14/2025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614FD8E-2B32-414C-808C-9C3DB6C0E6BF}" type="slidenum">
              <a:rPr lang="en-US" smtClean="0"/>
              <a:t>‹#›</a:t>
            </a:fld>
            <a:endParaRPr lang="en-US"/>
          </a:p>
        </p:txBody>
      </p:sp>
    </p:spTree>
    <p:extLst>
      <p:ext uri="{BB962C8B-B14F-4D97-AF65-F5344CB8AC3E}">
        <p14:creationId xmlns:p14="http://schemas.microsoft.com/office/powerpoint/2010/main" val="821480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B25424B-8B6A-4477-A487-77B43C37DF6C}" type="datetime1">
              <a:rPr lang="en-US" smtClean="0"/>
              <a:t>10/14/2025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614FD8E-2B32-414C-808C-9C3DB6C0E6BF}" type="slidenum">
              <a:rPr lang="en-US" smtClean="0"/>
              <a:t>‹#›</a:t>
            </a:fld>
            <a:endParaRPr lang="en-US"/>
          </a:p>
        </p:txBody>
      </p:sp>
    </p:spTree>
    <p:extLst>
      <p:ext uri="{BB962C8B-B14F-4D97-AF65-F5344CB8AC3E}">
        <p14:creationId xmlns:p14="http://schemas.microsoft.com/office/powerpoint/2010/main" val="803367128"/>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Lst>
  <p:hf hdr="0" ftr="0" dt="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1.png"/></Relationships>
</file>

<file path=ppt/slides/_rels/slide10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7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9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EE8A1-2277-09CC-B84A-06543CD2D128}"/>
              </a:ext>
            </a:extLst>
          </p:cNvPr>
          <p:cNvSpPr>
            <a:spLocks noGrp="1"/>
          </p:cNvSpPr>
          <p:nvPr>
            <p:ph type="ctrTitle"/>
          </p:nvPr>
        </p:nvSpPr>
        <p:spPr/>
        <p:txBody>
          <a:bodyPr/>
          <a:lstStyle/>
          <a:p>
            <a:pPr algn="r" rtl="1"/>
            <a:r>
              <a:rPr lang="fa-IR" dirty="0"/>
              <a:t>هوش مصنوعی: رهیافتی نوین</a:t>
            </a:r>
            <a:endParaRPr lang="en-US" dirty="0"/>
          </a:p>
        </p:txBody>
      </p:sp>
      <p:sp>
        <p:nvSpPr>
          <p:cNvPr id="3" name="Subtitle 2">
            <a:extLst>
              <a:ext uri="{FF2B5EF4-FFF2-40B4-BE49-F238E27FC236}">
                <a16:creationId xmlns:a16="http://schemas.microsoft.com/office/drawing/2014/main" id="{1291998F-4D5E-AB98-507C-2C34B7D10179}"/>
              </a:ext>
            </a:extLst>
          </p:cNvPr>
          <p:cNvSpPr>
            <a:spLocks noGrp="1"/>
          </p:cNvSpPr>
          <p:nvPr>
            <p:ph type="subTitle" idx="1"/>
          </p:nvPr>
        </p:nvSpPr>
        <p:spPr/>
        <p:txBody>
          <a:bodyPr/>
          <a:lstStyle/>
          <a:p>
            <a:pPr algn="r" rtl="1"/>
            <a:r>
              <a:rPr lang="fa-IR" dirty="0"/>
              <a:t>ویرایش چهارم</a:t>
            </a:r>
          </a:p>
          <a:p>
            <a:pPr algn="r" rtl="1"/>
            <a:r>
              <a:rPr lang="fa-IR" dirty="0"/>
              <a:t>ارائه دهنده: حبیب الله </a:t>
            </a:r>
            <a:r>
              <a:rPr lang="fa-IR" dirty="0" err="1"/>
              <a:t>اق</a:t>
            </a:r>
            <a:r>
              <a:rPr lang="fa-IR" dirty="0"/>
              <a:t> </a:t>
            </a:r>
            <a:r>
              <a:rPr lang="fa-IR" dirty="0" err="1"/>
              <a:t>اتابای</a:t>
            </a:r>
            <a:endParaRPr lang="en-US" dirty="0"/>
          </a:p>
        </p:txBody>
      </p:sp>
      <p:sp>
        <p:nvSpPr>
          <p:cNvPr id="4" name="Slide Number Placeholder 3">
            <a:extLst>
              <a:ext uri="{FF2B5EF4-FFF2-40B4-BE49-F238E27FC236}">
                <a16:creationId xmlns:a16="http://schemas.microsoft.com/office/drawing/2014/main" id="{8AEC97AA-9E60-BFE6-4709-350EE0D9D5B2}"/>
              </a:ext>
            </a:extLst>
          </p:cNvPr>
          <p:cNvSpPr>
            <a:spLocks noGrp="1"/>
          </p:cNvSpPr>
          <p:nvPr>
            <p:ph type="sldNum" sz="quarter" idx="12"/>
          </p:nvPr>
        </p:nvSpPr>
        <p:spPr/>
        <p:txBody>
          <a:bodyPr/>
          <a:lstStyle/>
          <a:p>
            <a:fld id="{F614FD8E-2B32-414C-808C-9C3DB6C0E6BF}" type="slidenum">
              <a:rPr lang="en-US" smtClean="0"/>
              <a:t>1</a:t>
            </a:fld>
            <a:endParaRPr lang="en-US"/>
          </a:p>
        </p:txBody>
      </p:sp>
    </p:spTree>
    <p:extLst>
      <p:ext uri="{BB962C8B-B14F-4D97-AF65-F5344CB8AC3E}">
        <p14:creationId xmlns:p14="http://schemas.microsoft.com/office/powerpoint/2010/main" val="977798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عمل منطقی: رویکرد عامل منطقی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fontScale="92500" lnSpcReduction="10000"/>
          </a:bodyPr>
          <a:lstStyle/>
          <a:p>
            <a:pPr algn="r" rtl="1"/>
            <a:r>
              <a:rPr lang="fa-IR" dirty="0"/>
              <a:t>به این دلایل، رویکرد عامل منطقی به هوش مصنوعی در بیشتر تاریخ این رشته غالب بوده است. </a:t>
            </a:r>
          </a:p>
          <a:p>
            <a:pPr algn="r" rtl="1"/>
            <a:r>
              <a:rPr lang="fa-IR" dirty="0"/>
              <a:t>در دهه های اولیه، عوامل عقلانی بر مبانی منطقی بنا شدند و برنامه های مشخصی را برای دستیابی به اهداف مشخص شکل دادند. </a:t>
            </a:r>
          </a:p>
          <a:p>
            <a:pPr algn="r" rtl="1"/>
            <a:r>
              <a:rPr lang="fa-IR" dirty="0"/>
              <a:t>بعدها، روش های مبتنی بر تئوری احتمال و یادگیری ماشینی امکان ایجاد </a:t>
            </a:r>
            <a:r>
              <a:rPr lang="fa-IR" dirty="0" err="1"/>
              <a:t>عامل‌هایی</a:t>
            </a:r>
            <a:r>
              <a:rPr lang="fa-IR" dirty="0"/>
              <a:t> را فراهم کرد که بتوانند در شرایط عدم قطعیت تصمیم بگیرند تا به بهترین نتیجه مورد انتظار دست یابند. </a:t>
            </a:r>
          </a:p>
          <a:p>
            <a:pPr algn="r" rtl="1"/>
            <a:r>
              <a:rPr lang="fa-IR" dirty="0"/>
              <a:t>به طور خلاصه، هوش مصنوعی بر مطالعه و ساخت </a:t>
            </a:r>
            <a:r>
              <a:rPr lang="fa-IR" dirty="0" err="1"/>
              <a:t>عامل‌هایی</a:t>
            </a:r>
            <a:r>
              <a:rPr lang="fa-IR" dirty="0"/>
              <a:t> تمرکز کرده است که </a:t>
            </a:r>
            <a:r>
              <a:rPr lang="fa-IR" dirty="0">
                <a:solidFill>
                  <a:schemeClr val="accent2">
                    <a:lumMod val="75000"/>
                  </a:schemeClr>
                </a:solidFill>
              </a:rPr>
              <a:t>کار درست </a:t>
            </a:r>
            <a:r>
              <a:rPr lang="fa-IR" dirty="0"/>
              <a:t>را انجام می دهند.</a:t>
            </a:r>
          </a:p>
          <a:p>
            <a:pPr algn="r" rtl="1"/>
            <a:r>
              <a:rPr lang="fa-IR" dirty="0"/>
              <a:t>آنچه به عنوان چیز درست به حساب می آید با هدفی که ما به عامل ارائه می دهیم تعریف می شود. این پارادایم کلی به قدری فراگیر است که می توانیم آن را </a:t>
            </a:r>
            <a:r>
              <a:rPr lang="fa-IR" dirty="0">
                <a:solidFill>
                  <a:schemeClr val="accent2">
                    <a:lumMod val="75000"/>
                  </a:schemeClr>
                </a:solidFill>
              </a:rPr>
              <a:t>مدل استاندارد </a:t>
            </a:r>
            <a:r>
              <a:rPr lang="fa-IR" dirty="0"/>
              <a:t>بنامیم.</a:t>
            </a:r>
          </a:p>
          <a:p>
            <a:pPr lvl="1" algn="r" rtl="1"/>
            <a:r>
              <a:rPr lang="fa-IR" dirty="0"/>
              <a:t>در تئوری کنترل، جایی که یک کنترل کننده یک تابع هزینه را به حداقل می رساند. </a:t>
            </a:r>
          </a:p>
          <a:p>
            <a:pPr lvl="1" algn="r" rtl="1"/>
            <a:r>
              <a:rPr lang="fa-IR" dirty="0"/>
              <a:t>در تحقیقات عملیات، جایی که یک سیاست مجموع پاداش ها را به حداکثر می رساند. </a:t>
            </a:r>
          </a:p>
          <a:p>
            <a:pPr lvl="1" algn="r" rtl="1"/>
            <a:r>
              <a:rPr lang="fa-IR" dirty="0"/>
              <a:t>در آمار، جایی که یک قانون تصمیم یک تابع ضرر را به حداقل می رساند. </a:t>
            </a:r>
          </a:p>
          <a:p>
            <a:pPr lvl="1" algn="r" rtl="1"/>
            <a:r>
              <a:rPr lang="fa-IR" dirty="0"/>
              <a:t>و در اقتصاد، جایی که یک تصمیم گیرنده سودمندی یا مقداری از رفاه اجتماعی را به حداکثر می رساند</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10</a:t>
            </a:fld>
            <a:endParaRPr lang="en-US"/>
          </a:p>
        </p:txBody>
      </p:sp>
    </p:spTree>
    <p:extLst>
      <p:ext uri="{BB962C8B-B14F-4D97-AF65-F5344CB8AC3E}">
        <p14:creationId xmlns:p14="http://schemas.microsoft.com/office/powerpoint/2010/main" val="3011444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E7216-4A8C-70C6-6F48-E7971490ACD9}"/>
              </a:ext>
            </a:extLst>
          </p:cNvPr>
          <p:cNvSpPr>
            <a:spLocks noGrp="1"/>
          </p:cNvSpPr>
          <p:nvPr>
            <p:ph type="title"/>
          </p:nvPr>
        </p:nvSpPr>
        <p:spPr/>
        <p:txBody>
          <a:bodyPr/>
          <a:lstStyle/>
          <a:p>
            <a:pPr algn="r" rtl="1"/>
            <a:r>
              <a:rPr lang="fa-IR" dirty="0"/>
              <a:t>جستجوی عمق محدود</a:t>
            </a:r>
            <a:endParaRPr lang="en-US" dirty="0"/>
          </a:p>
        </p:txBody>
      </p:sp>
      <p:sp>
        <p:nvSpPr>
          <p:cNvPr id="3" name="Content Placeholder 2">
            <a:extLst>
              <a:ext uri="{FF2B5EF4-FFF2-40B4-BE49-F238E27FC236}">
                <a16:creationId xmlns:a16="http://schemas.microsoft.com/office/drawing/2014/main" id="{93D4C8CD-5E26-0E67-E6DA-88CE9AB9DA63}"/>
              </a:ext>
            </a:extLst>
          </p:cNvPr>
          <p:cNvSpPr>
            <a:spLocks noGrp="1"/>
          </p:cNvSpPr>
          <p:nvPr>
            <p:ph idx="1"/>
          </p:nvPr>
        </p:nvSpPr>
        <p:spPr/>
        <p:txBody>
          <a:bodyPr/>
          <a:lstStyle/>
          <a:p>
            <a:pPr algn="r" rtl="1"/>
            <a:r>
              <a:rPr lang="fa-IR" dirty="0"/>
              <a:t>برای جلوگیری از سرگردانی جستجوی عمق اول در یک مسیر بی نهایت، می توانیم از جستجوی عمق محدود استفاده کنیم، نسخه ای از جستجوی عمق اول که در آن محدودیت عمق </a:t>
            </a:r>
            <a:r>
              <a:rPr lang="en-US" dirty="0"/>
              <a:t>L</a:t>
            </a:r>
            <a:r>
              <a:rPr lang="fa-IR" dirty="0"/>
              <a:t> را ارائه می دهیم و با همه گره ها در عمق </a:t>
            </a:r>
            <a:r>
              <a:rPr lang="en-US" dirty="0"/>
              <a:t>L</a:t>
            </a:r>
            <a:r>
              <a:rPr lang="fa-IR" dirty="0"/>
              <a:t> طوری رفتار می کنیم که گویی هیچ جانشین ندارند</a:t>
            </a:r>
          </a:p>
          <a:p>
            <a:pPr algn="r" rtl="1"/>
            <a:r>
              <a:rPr lang="fa-IR" dirty="0"/>
              <a:t>پیچیدگی زمانی این روش </a:t>
            </a:r>
            <a:r>
              <a:rPr lang="en-US" dirty="0"/>
              <a:t>O(</a:t>
            </a:r>
            <a:r>
              <a:rPr lang="en-US" dirty="0" err="1"/>
              <a:t>b</a:t>
            </a:r>
            <a:r>
              <a:rPr lang="en-US" baseline="30000" dirty="0" err="1"/>
              <a:t>L</a:t>
            </a:r>
            <a:r>
              <a:rPr lang="en-US" dirty="0"/>
              <a:t>)</a:t>
            </a:r>
            <a:r>
              <a:rPr lang="fa-IR" dirty="0"/>
              <a:t> و پیچیدگی فضایی ان </a:t>
            </a:r>
            <a:r>
              <a:rPr lang="en-US" dirty="0"/>
              <a:t>O(</a:t>
            </a:r>
            <a:r>
              <a:rPr lang="en-US" dirty="0" err="1"/>
              <a:t>bL</a:t>
            </a:r>
            <a:r>
              <a:rPr lang="en-US" dirty="0"/>
              <a:t>)</a:t>
            </a:r>
          </a:p>
          <a:p>
            <a:pPr algn="r" rtl="1"/>
            <a:r>
              <a:rPr lang="fa-IR" dirty="0"/>
              <a:t>متأسفانه، اگر انتخاب ضعیفی برای </a:t>
            </a:r>
            <a:r>
              <a:rPr lang="en-US" dirty="0"/>
              <a:t>L</a:t>
            </a:r>
            <a:r>
              <a:rPr lang="fa-IR" dirty="0"/>
              <a:t> انجام دهیم، </a:t>
            </a:r>
            <a:r>
              <a:rPr lang="fa-IR" dirty="0" err="1"/>
              <a:t>الگوریتم</a:t>
            </a:r>
            <a:r>
              <a:rPr lang="fa-IR" dirty="0"/>
              <a:t> </a:t>
            </a:r>
            <a:r>
              <a:rPr lang="fa-IR" dirty="0" err="1"/>
              <a:t>نمی</a:t>
            </a:r>
            <a:r>
              <a:rPr lang="fa-IR" dirty="0"/>
              <a:t> تواند به راه حل برسد و دوباره آن را ناقص می کند.</a:t>
            </a:r>
          </a:p>
          <a:p>
            <a:pPr algn="r" rtl="1"/>
            <a:r>
              <a:rPr lang="fa-IR" dirty="0"/>
              <a:t>این </a:t>
            </a:r>
            <a:r>
              <a:rPr lang="fa-IR" dirty="0" err="1"/>
              <a:t>الگوریتم</a:t>
            </a:r>
            <a:r>
              <a:rPr lang="fa-IR" dirty="0"/>
              <a:t> در صورتی کامل است که جواب در عمق </a:t>
            </a:r>
            <a:r>
              <a:rPr lang="en-US" dirty="0"/>
              <a:t>L</a:t>
            </a:r>
            <a:r>
              <a:rPr lang="fa-IR" dirty="0"/>
              <a:t> باشد</a:t>
            </a:r>
          </a:p>
          <a:p>
            <a:pPr algn="r" rtl="1"/>
            <a:r>
              <a:rPr lang="fa-IR" dirty="0"/>
              <a:t>از آنجایی که جستجوی عمق اول یک جستجوی درخت مانند است، </a:t>
            </a:r>
            <a:r>
              <a:rPr lang="fa-IR" dirty="0" err="1"/>
              <a:t>نمی</a:t>
            </a:r>
            <a:r>
              <a:rPr lang="fa-IR" dirty="0"/>
              <a:t> توانیم به طور کلی از اتلاف وقت در مسیرهای اضافی جلوگیری کنیم، اما می توانیم چرخه ها را به قیمت برخی از زمان محاسبات حذف کنیم.</a:t>
            </a:r>
            <a:endParaRPr lang="en-US" dirty="0"/>
          </a:p>
        </p:txBody>
      </p:sp>
      <p:sp>
        <p:nvSpPr>
          <p:cNvPr id="4" name="Slide Number Placeholder 3">
            <a:extLst>
              <a:ext uri="{FF2B5EF4-FFF2-40B4-BE49-F238E27FC236}">
                <a16:creationId xmlns:a16="http://schemas.microsoft.com/office/drawing/2014/main" id="{3090B770-FEAC-0B71-D866-DFB89AEB869C}"/>
              </a:ext>
            </a:extLst>
          </p:cNvPr>
          <p:cNvSpPr>
            <a:spLocks noGrp="1"/>
          </p:cNvSpPr>
          <p:nvPr>
            <p:ph type="sldNum" sz="quarter" idx="12"/>
          </p:nvPr>
        </p:nvSpPr>
        <p:spPr/>
        <p:txBody>
          <a:bodyPr/>
          <a:lstStyle/>
          <a:p>
            <a:fld id="{F614FD8E-2B32-414C-808C-9C3DB6C0E6BF}" type="slidenum">
              <a:rPr lang="en-US" smtClean="0"/>
              <a:t>100</a:t>
            </a:fld>
            <a:endParaRPr lang="en-US"/>
          </a:p>
        </p:txBody>
      </p:sp>
    </p:spTree>
    <p:extLst>
      <p:ext uri="{BB962C8B-B14F-4D97-AF65-F5344CB8AC3E}">
        <p14:creationId xmlns:p14="http://schemas.microsoft.com/office/powerpoint/2010/main" val="4267582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4E680-AFC8-EF70-5DDC-FC5830058B26}"/>
              </a:ext>
            </a:extLst>
          </p:cNvPr>
          <p:cNvSpPr>
            <a:spLocks noGrp="1"/>
          </p:cNvSpPr>
          <p:nvPr>
            <p:ph type="title"/>
          </p:nvPr>
        </p:nvSpPr>
        <p:spPr/>
        <p:txBody>
          <a:bodyPr/>
          <a:lstStyle/>
          <a:p>
            <a:pPr algn="r" rtl="1"/>
            <a:r>
              <a:rPr lang="fa-IR" dirty="0"/>
              <a:t>جستجوی عمیق کننده تکراری</a:t>
            </a:r>
            <a:endParaRPr lang="en-US" dirty="0"/>
          </a:p>
        </p:txBody>
      </p:sp>
      <p:sp>
        <p:nvSpPr>
          <p:cNvPr id="3" name="Content Placeholder 2">
            <a:extLst>
              <a:ext uri="{FF2B5EF4-FFF2-40B4-BE49-F238E27FC236}">
                <a16:creationId xmlns:a16="http://schemas.microsoft.com/office/drawing/2014/main" id="{D2652FCE-B977-74E0-F385-8AB4A1625FD6}"/>
              </a:ext>
            </a:extLst>
          </p:cNvPr>
          <p:cNvSpPr>
            <a:spLocks noGrp="1"/>
          </p:cNvSpPr>
          <p:nvPr>
            <p:ph idx="1"/>
          </p:nvPr>
        </p:nvSpPr>
        <p:spPr/>
        <p:txBody>
          <a:bodyPr/>
          <a:lstStyle/>
          <a:p>
            <a:pPr algn="r" rtl="1"/>
            <a:r>
              <a:rPr lang="fa-IR" dirty="0"/>
              <a:t>جستجوی تعمیق تکراری مشکل انتخاب یک مقدار خوب برای </a:t>
            </a:r>
            <a:r>
              <a:rPr lang="en-US" dirty="0"/>
              <a:t>L</a:t>
            </a:r>
            <a:r>
              <a:rPr lang="fa-IR" dirty="0"/>
              <a:t> را با امتحان کردن همه مقادیر حل می کند: </a:t>
            </a:r>
          </a:p>
          <a:p>
            <a:pPr algn="r" rtl="1"/>
            <a:r>
              <a:rPr lang="fa-IR" dirty="0"/>
              <a:t>ابتدا 0، سپس 1، سپس 2 و غیره - تا زمانی که راه </a:t>
            </a:r>
            <a:r>
              <a:rPr lang="fa-IR" dirty="0" err="1"/>
              <a:t>حلی</a:t>
            </a:r>
            <a:r>
              <a:rPr lang="fa-IR" dirty="0"/>
              <a:t> پیدا شود، یا جستجوی عمق محدود </a:t>
            </a:r>
            <a:r>
              <a:rPr lang="en-US" dirty="0"/>
              <a:t> </a:t>
            </a:r>
            <a:r>
              <a:rPr lang="fa-IR" dirty="0"/>
              <a:t>مقدار شکست را به جای مقدار قطع برگرداند. </a:t>
            </a:r>
            <a:endParaRPr lang="en-US" dirty="0"/>
          </a:p>
        </p:txBody>
      </p:sp>
      <p:sp>
        <p:nvSpPr>
          <p:cNvPr id="4" name="Slide Number Placeholder 3">
            <a:extLst>
              <a:ext uri="{FF2B5EF4-FFF2-40B4-BE49-F238E27FC236}">
                <a16:creationId xmlns:a16="http://schemas.microsoft.com/office/drawing/2014/main" id="{A04359B2-C728-7473-25E9-EA8808C7092B}"/>
              </a:ext>
            </a:extLst>
          </p:cNvPr>
          <p:cNvSpPr>
            <a:spLocks noGrp="1"/>
          </p:cNvSpPr>
          <p:nvPr>
            <p:ph type="sldNum" sz="quarter" idx="12"/>
          </p:nvPr>
        </p:nvSpPr>
        <p:spPr/>
        <p:txBody>
          <a:bodyPr/>
          <a:lstStyle/>
          <a:p>
            <a:fld id="{F614FD8E-2B32-414C-808C-9C3DB6C0E6BF}" type="slidenum">
              <a:rPr lang="en-US" smtClean="0"/>
              <a:t>101</a:t>
            </a:fld>
            <a:endParaRPr lang="en-US"/>
          </a:p>
        </p:txBody>
      </p:sp>
      <p:pic>
        <p:nvPicPr>
          <p:cNvPr id="5" name="Picture 4">
            <a:extLst>
              <a:ext uri="{FF2B5EF4-FFF2-40B4-BE49-F238E27FC236}">
                <a16:creationId xmlns:a16="http://schemas.microsoft.com/office/drawing/2014/main" id="{5CAF7207-FC9C-52F9-D673-15B292F158DE}"/>
              </a:ext>
            </a:extLst>
          </p:cNvPr>
          <p:cNvPicPr>
            <a:picLocks noChangeAspect="1"/>
          </p:cNvPicPr>
          <p:nvPr/>
        </p:nvPicPr>
        <p:blipFill>
          <a:blip r:embed="rId2"/>
          <a:stretch>
            <a:fillRect/>
          </a:stretch>
        </p:blipFill>
        <p:spPr>
          <a:xfrm>
            <a:off x="2164118" y="3857969"/>
            <a:ext cx="7129264" cy="472783"/>
          </a:xfrm>
          <a:prstGeom prst="rect">
            <a:avLst/>
          </a:prstGeom>
        </p:spPr>
      </p:pic>
      <p:pic>
        <p:nvPicPr>
          <p:cNvPr id="6" name="Picture 5">
            <a:extLst>
              <a:ext uri="{FF2B5EF4-FFF2-40B4-BE49-F238E27FC236}">
                <a16:creationId xmlns:a16="http://schemas.microsoft.com/office/drawing/2014/main" id="{CF5DF7BD-8647-1168-7DBB-AC5E3DCAEA36}"/>
              </a:ext>
            </a:extLst>
          </p:cNvPr>
          <p:cNvPicPr>
            <a:picLocks noChangeAspect="1"/>
          </p:cNvPicPr>
          <p:nvPr/>
        </p:nvPicPr>
        <p:blipFill>
          <a:blip r:embed="rId3"/>
          <a:stretch>
            <a:fillRect/>
          </a:stretch>
        </p:blipFill>
        <p:spPr>
          <a:xfrm>
            <a:off x="2164118" y="3857969"/>
            <a:ext cx="7129264" cy="635057"/>
          </a:xfrm>
          <a:prstGeom prst="rect">
            <a:avLst/>
          </a:prstGeom>
        </p:spPr>
      </p:pic>
      <p:pic>
        <p:nvPicPr>
          <p:cNvPr id="8" name="Picture 7">
            <a:extLst>
              <a:ext uri="{FF2B5EF4-FFF2-40B4-BE49-F238E27FC236}">
                <a16:creationId xmlns:a16="http://schemas.microsoft.com/office/drawing/2014/main" id="{3DF9E807-C7A9-A5B8-A82E-9D7222284F8E}"/>
              </a:ext>
            </a:extLst>
          </p:cNvPr>
          <p:cNvPicPr>
            <a:picLocks noChangeAspect="1"/>
          </p:cNvPicPr>
          <p:nvPr/>
        </p:nvPicPr>
        <p:blipFill>
          <a:blip r:embed="rId4"/>
          <a:stretch>
            <a:fillRect/>
          </a:stretch>
        </p:blipFill>
        <p:spPr>
          <a:xfrm>
            <a:off x="2164117" y="3872556"/>
            <a:ext cx="7129264" cy="1749242"/>
          </a:xfrm>
          <a:prstGeom prst="rect">
            <a:avLst/>
          </a:prstGeom>
        </p:spPr>
      </p:pic>
      <p:pic>
        <p:nvPicPr>
          <p:cNvPr id="9" name="Picture 8">
            <a:extLst>
              <a:ext uri="{FF2B5EF4-FFF2-40B4-BE49-F238E27FC236}">
                <a16:creationId xmlns:a16="http://schemas.microsoft.com/office/drawing/2014/main" id="{39C16B8F-49C5-08C6-EF14-BED2031BCE99}"/>
              </a:ext>
            </a:extLst>
          </p:cNvPr>
          <p:cNvPicPr>
            <a:picLocks noChangeAspect="1"/>
          </p:cNvPicPr>
          <p:nvPr/>
        </p:nvPicPr>
        <p:blipFill>
          <a:blip r:embed="rId5"/>
          <a:stretch>
            <a:fillRect/>
          </a:stretch>
        </p:blipFill>
        <p:spPr>
          <a:xfrm>
            <a:off x="2164117" y="3287798"/>
            <a:ext cx="7129264" cy="3330405"/>
          </a:xfrm>
          <a:prstGeom prst="rect">
            <a:avLst/>
          </a:prstGeom>
        </p:spPr>
      </p:pic>
    </p:spTree>
    <p:extLst>
      <p:ext uri="{BB962C8B-B14F-4D97-AF65-F5344CB8AC3E}">
        <p14:creationId xmlns:p14="http://schemas.microsoft.com/office/powerpoint/2010/main" val="1445686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BBBF9-E069-1F93-81C0-986D5DC967D1}"/>
              </a:ext>
            </a:extLst>
          </p:cNvPr>
          <p:cNvSpPr>
            <a:spLocks noGrp="1"/>
          </p:cNvSpPr>
          <p:nvPr>
            <p:ph type="title"/>
          </p:nvPr>
        </p:nvSpPr>
        <p:spPr/>
        <p:txBody>
          <a:bodyPr/>
          <a:lstStyle/>
          <a:p>
            <a:pPr algn="r" rtl="1"/>
            <a:r>
              <a:rPr lang="fa-IR"/>
              <a:t>جستجوی عمیق کننده تکراری</a:t>
            </a:r>
            <a:endParaRPr lang="en-US"/>
          </a:p>
        </p:txBody>
      </p:sp>
      <p:sp>
        <p:nvSpPr>
          <p:cNvPr id="3" name="Content Placeholder 2">
            <a:extLst>
              <a:ext uri="{FF2B5EF4-FFF2-40B4-BE49-F238E27FC236}">
                <a16:creationId xmlns:a16="http://schemas.microsoft.com/office/drawing/2014/main" id="{8558ED5D-6899-559C-CE9D-DAA542C5986C}"/>
              </a:ext>
            </a:extLst>
          </p:cNvPr>
          <p:cNvSpPr>
            <a:spLocks noGrp="1"/>
          </p:cNvSpPr>
          <p:nvPr>
            <p:ph idx="1"/>
          </p:nvPr>
        </p:nvSpPr>
        <p:spPr/>
        <p:txBody>
          <a:bodyPr/>
          <a:lstStyle/>
          <a:p>
            <a:pPr algn="r" rtl="1"/>
            <a:r>
              <a:rPr lang="fa-IR" dirty="0"/>
              <a:t>جستجوی تعمیق کننده تکراری بسیاری از مزایای جستجوی عمق اول و عرض اول را ترکیب می کند. </a:t>
            </a:r>
          </a:p>
          <a:p>
            <a:pPr algn="r" rtl="1"/>
            <a:r>
              <a:rPr lang="fa-IR" dirty="0"/>
              <a:t>مانند جستجوی عمق اول، نیازهای حافظه آن متوسط است: </a:t>
            </a:r>
            <a:r>
              <a:rPr lang="en-US" dirty="0"/>
              <a:t>O(bd)</a:t>
            </a:r>
            <a:r>
              <a:rPr lang="fa-IR" dirty="0"/>
              <a:t> زمانی که راه </a:t>
            </a:r>
            <a:r>
              <a:rPr lang="fa-IR" dirty="0" err="1"/>
              <a:t>حلی</a:t>
            </a:r>
            <a:r>
              <a:rPr lang="fa-IR" dirty="0"/>
              <a:t> وجود دارد، یا </a:t>
            </a:r>
            <a:r>
              <a:rPr lang="en-US" dirty="0"/>
              <a:t>O(bm)</a:t>
            </a:r>
            <a:r>
              <a:rPr lang="fa-IR" dirty="0"/>
              <a:t> در فضاهای حالت محدود بدون راه حل. مانند جستجوی اول عرض، تعمیق تکراری برای مشکلاتی که همه اقدامات هزینه یکسانی دارند بهینه است و در فضاهای حالت </a:t>
            </a:r>
            <a:r>
              <a:rPr lang="fa-IR" dirty="0" err="1"/>
              <a:t>غیرچرخه</a:t>
            </a:r>
            <a:r>
              <a:rPr lang="fa-IR" dirty="0"/>
              <a:t> متناهی یا در هر فضای حالت متناهی زمانی که گره ها را برای چرخه ها در تمام مسیر بررسی می کنیم، کامل است.</a:t>
            </a:r>
            <a:endParaRPr lang="en-US" dirty="0"/>
          </a:p>
          <a:p>
            <a:pPr algn="r" rtl="1"/>
            <a:r>
              <a:rPr lang="fa-IR" dirty="0"/>
              <a:t>پیچیدگی زمانی </a:t>
            </a:r>
            <a:r>
              <a:rPr lang="en-US" dirty="0"/>
              <a:t>O(b</a:t>
            </a:r>
            <a:r>
              <a:rPr lang="en-US" baseline="30000" dirty="0"/>
              <a:t>d</a:t>
            </a:r>
            <a:r>
              <a:rPr lang="en-US" dirty="0"/>
              <a:t>)</a:t>
            </a:r>
            <a:r>
              <a:rPr lang="fa-IR" dirty="0"/>
              <a:t> زمانی است که راه </a:t>
            </a:r>
            <a:r>
              <a:rPr lang="fa-IR" dirty="0" err="1"/>
              <a:t>حلی</a:t>
            </a:r>
            <a:r>
              <a:rPr lang="fa-IR" dirty="0"/>
              <a:t> وجود داشته باشد یا </a:t>
            </a:r>
            <a:r>
              <a:rPr lang="en-US" dirty="0"/>
              <a:t>O(b</a:t>
            </a:r>
            <a:r>
              <a:rPr lang="en-US" baseline="30000" dirty="0"/>
              <a:t>m</a:t>
            </a:r>
            <a:r>
              <a:rPr lang="en-US" dirty="0"/>
              <a:t>)</a:t>
            </a:r>
            <a:r>
              <a:rPr lang="fa-IR" dirty="0"/>
              <a:t> زمانی که راه </a:t>
            </a:r>
            <a:r>
              <a:rPr lang="fa-IR" dirty="0" err="1"/>
              <a:t>حلی</a:t>
            </a:r>
            <a:r>
              <a:rPr lang="fa-IR" dirty="0"/>
              <a:t> وجود ندارد</a:t>
            </a:r>
            <a:endParaRPr lang="en-US" dirty="0"/>
          </a:p>
        </p:txBody>
      </p:sp>
      <p:sp>
        <p:nvSpPr>
          <p:cNvPr id="4" name="Slide Number Placeholder 3">
            <a:extLst>
              <a:ext uri="{FF2B5EF4-FFF2-40B4-BE49-F238E27FC236}">
                <a16:creationId xmlns:a16="http://schemas.microsoft.com/office/drawing/2014/main" id="{09B4E7FC-08D2-BBDB-E17F-14644B5A0A01}"/>
              </a:ext>
            </a:extLst>
          </p:cNvPr>
          <p:cNvSpPr>
            <a:spLocks noGrp="1"/>
          </p:cNvSpPr>
          <p:nvPr>
            <p:ph type="sldNum" sz="quarter" idx="12"/>
          </p:nvPr>
        </p:nvSpPr>
        <p:spPr/>
        <p:txBody>
          <a:bodyPr/>
          <a:lstStyle/>
          <a:p>
            <a:fld id="{F614FD8E-2B32-414C-808C-9C3DB6C0E6BF}" type="slidenum">
              <a:rPr lang="en-US" smtClean="0"/>
              <a:t>102</a:t>
            </a:fld>
            <a:endParaRPr lang="en-US"/>
          </a:p>
        </p:txBody>
      </p:sp>
    </p:spTree>
    <p:extLst>
      <p:ext uri="{BB962C8B-B14F-4D97-AF65-F5344CB8AC3E}">
        <p14:creationId xmlns:p14="http://schemas.microsoft.com/office/powerpoint/2010/main" val="42353555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CBAC-1A63-5C7E-E3C0-E2C6AFA59CD6}"/>
              </a:ext>
            </a:extLst>
          </p:cNvPr>
          <p:cNvSpPr>
            <a:spLocks noGrp="1"/>
          </p:cNvSpPr>
          <p:nvPr>
            <p:ph type="title"/>
          </p:nvPr>
        </p:nvSpPr>
        <p:spPr/>
        <p:txBody>
          <a:bodyPr/>
          <a:lstStyle/>
          <a:p>
            <a:pPr algn="r" rtl="1"/>
            <a:r>
              <a:rPr lang="fa-IR" dirty="0"/>
              <a:t>جستجوی دوطرفه</a:t>
            </a:r>
            <a:endParaRPr lang="en-US" dirty="0"/>
          </a:p>
        </p:txBody>
      </p:sp>
      <p:sp>
        <p:nvSpPr>
          <p:cNvPr id="3" name="Content Placeholder 2">
            <a:extLst>
              <a:ext uri="{FF2B5EF4-FFF2-40B4-BE49-F238E27FC236}">
                <a16:creationId xmlns:a16="http://schemas.microsoft.com/office/drawing/2014/main" id="{AF9AA514-C5CC-0287-B346-742C9F800482}"/>
              </a:ext>
            </a:extLst>
          </p:cNvPr>
          <p:cNvSpPr>
            <a:spLocks noGrp="1"/>
          </p:cNvSpPr>
          <p:nvPr>
            <p:ph idx="1"/>
          </p:nvPr>
        </p:nvSpPr>
        <p:spPr/>
        <p:txBody>
          <a:bodyPr/>
          <a:lstStyle/>
          <a:p>
            <a:pPr algn="r" rtl="1"/>
            <a:r>
              <a:rPr lang="fa-IR" dirty="0" err="1"/>
              <a:t>الگوریتم</a:t>
            </a:r>
            <a:r>
              <a:rPr lang="fa-IR" dirty="0"/>
              <a:t> </a:t>
            </a:r>
            <a:r>
              <a:rPr lang="fa-IR" dirty="0" err="1"/>
              <a:t>هایی</a:t>
            </a:r>
            <a:r>
              <a:rPr lang="fa-IR" dirty="0"/>
              <a:t> که تاکنون پوشش داده ایم از یک حالت اولیه شروع می شوند و می توانند به هر یک از چندین حالت هدف ممکن برسند. </a:t>
            </a:r>
          </a:p>
          <a:p>
            <a:pPr algn="r" rtl="1"/>
            <a:r>
              <a:rPr lang="fa-IR" dirty="0"/>
              <a:t>یک رویکرد جایگزین به نام جستجوی دو طرفه به طور همزمان از حالت اولیه به جلو و از حالت (های) هدف به عقب جستجو می کند، به این امید که این دو جستجو به هم برسند.</a:t>
            </a:r>
          </a:p>
          <a:p>
            <a:pPr algn="r" rtl="1"/>
            <a:r>
              <a:rPr lang="fa-IR" dirty="0"/>
              <a:t>انگیزه این است که </a:t>
            </a:r>
            <a:r>
              <a:rPr lang="en-US" dirty="0"/>
              <a:t>b</a:t>
            </a:r>
            <a:r>
              <a:rPr lang="en-US" baseline="30000" dirty="0"/>
              <a:t>d/2</a:t>
            </a:r>
            <a:r>
              <a:rPr lang="en-US" dirty="0"/>
              <a:t>+b</a:t>
            </a:r>
            <a:r>
              <a:rPr lang="en-US" baseline="30000" dirty="0"/>
              <a:t>d/2</a:t>
            </a:r>
            <a:r>
              <a:rPr lang="fa-IR" dirty="0"/>
              <a:t> بسیار کمتر از </a:t>
            </a:r>
            <a:r>
              <a:rPr lang="en-US" dirty="0"/>
              <a:t>b</a:t>
            </a:r>
            <a:r>
              <a:rPr lang="en-US" baseline="30000" dirty="0"/>
              <a:t>d</a:t>
            </a:r>
            <a:r>
              <a:rPr lang="fa-IR" dirty="0"/>
              <a:t> است.</a:t>
            </a:r>
          </a:p>
          <a:p>
            <a:pPr algn="r" rtl="1"/>
            <a:r>
              <a:rPr lang="fa-IR" dirty="0"/>
              <a:t>برای اینکه این کار انجام شود، ما باید دو مرز و دو جدول از حالت های به دست آمده را پیگیری کنیم، و باید بتوانیم به عقب استدلال کنیم: </a:t>
            </a:r>
          </a:p>
          <a:p>
            <a:pPr algn="r" rtl="1"/>
            <a:r>
              <a:rPr lang="fa-IR" dirty="0"/>
              <a:t>اگر حالت </a:t>
            </a:r>
            <a:r>
              <a:rPr lang="en-US" dirty="0"/>
              <a:t>s’</a:t>
            </a:r>
            <a:r>
              <a:rPr lang="fa-IR" dirty="0"/>
              <a:t> جانشین </a:t>
            </a:r>
            <a:r>
              <a:rPr lang="en-US" dirty="0"/>
              <a:t>s</a:t>
            </a:r>
            <a:r>
              <a:rPr lang="fa-IR" dirty="0"/>
              <a:t> در جهت رو به جلو است، پس باید بدانیم که </a:t>
            </a:r>
            <a:r>
              <a:rPr lang="en-US" dirty="0"/>
              <a:t>s</a:t>
            </a:r>
            <a:r>
              <a:rPr lang="fa-IR" dirty="0"/>
              <a:t> جانشین </a:t>
            </a:r>
            <a:r>
              <a:rPr lang="en-US" dirty="0"/>
              <a:t>s’</a:t>
            </a:r>
            <a:r>
              <a:rPr lang="fa-IR" dirty="0"/>
              <a:t> در جهت عقب است. </a:t>
            </a:r>
          </a:p>
          <a:p>
            <a:pPr algn="r" rtl="1"/>
            <a:r>
              <a:rPr lang="fa-IR" dirty="0"/>
              <a:t> زمانی که دو مرز با هم برخورد می کنند، ما راه </a:t>
            </a:r>
            <a:r>
              <a:rPr lang="fa-IR" dirty="0" err="1"/>
              <a:t>حلی</a:t>
            </a:r>
            <a:r>
              <a:rPr lang="fa-IR" dirty="0"/>
              <a:t> را یافته ایم.</a:t>
            </a:r>
            <a:endParaRPr lang="en-US" dirty="0"/>
          </a:p>
        </p:txBody>
      </p:sp>
      <p:sp>
        <p:nvSpPr>
          <p:cNvPr id="4" name="Slide Number Placeholder 3">
            <a:extLst>
              <a:ext uri="{FF2B5EF4-FFF2-40B4-BE49-F238E27FC236}">
                <a16:creationId xmlns:a16="http://schemas.microsoft.com/office/drawing/2014/main" id="{10BFB7AE-EC1E-B841-0E3F-4E47AE49A5F0}"/>
              </a:ext>
            </a:extLst>
          </p:cNvPr>
          <p:cNvSpPr>
            <a:spLocks noGrp="1"/>
          </p:cNvSpPr>
          <p:nvPr>
            <p:ph type="sldNum" sz="quarter" idx="12"/>
          </p:nvPr>
        </p:nvSpPr>
        <p:spPr/>
        <p:txBody>
          <a:bodyPr/>
          <a:lstStyle/>
          <a:p>
            <a:fld id="{F614FD8E-2B32-414C-808C-9C3DB6C0E6BF}" type="slidenum">
              <a:rPr lang="en-US" smtClean="0"/>
              <a:t>103</a:t>
            </a:fld>
            <a:endParaRPr lang="en-US"/>
          </a:p>
        </p:txBody>
      </p:sp>
    </p:spTree>
    <p:extLst>
      <p:ext uri="{BB962C8B-B14F-4D97-AF65-F5344CB8AC3E}">
        <p14:creationId xmlns:p14="http://schemas.microsoft.com/office/powerpoint/2010/main" val="262249256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E49B9-080E-8407-7EDD-6E095BDAAB59}"/>
              </a:ext>
            </a:extLst>
          </p:cNvPr>
          <p:cNvSpPr>
            <a:spLocks noGrp="1"/>
          </p:cNvSpPr>
          <p:nvPr>
            <p:ph type="title"/>
          </p:nvPr>
        </p:nvSpPr>
        <p:spPr/>
        <p:txBody>
          <a:bodyPr/>
          <a:lstStyle/>
          <a:p>
            <a:pPr algn="r" rtl="1"/>
            <a:r>
              <a:rPr lang="fa-IR" dirty="0"/>
              <a:t>مقایسه </a:t>
            </a:r>
            <a:r>
              <a:rPr lang="fa-IR" dirty="0" err="1"/>
              <a:t>الگوریتم</a:t>
            </a:r>
            <a:r>
              <a:rPr lang="fa-IR" dirty="0"/>
              <a:t> های جستجوی ناآگاه</a:t>
            </a:r>
            <a:endParaRPr lang="en-US" dirty="0"/>
          </a:p>
        </p:txBody>
      </p:sp>
      <p:sp>
        <p:nvSpPr>
          <p:cNvPr id="3" name="Content Placeholder 2">
            <a:extLst>
              <a:ext uri="{FF2B5EF4-FFF2-40B4-BE49-F238E27FC236}">
                <a16:creationId xmlns:a16="http://schemas.microsoft.com/office/drawing/2014/main" id="{53B709BE-B2E1-8E20-505E-B1EADF607B1C}"/>
              </a:ext>
            </a:extLst>
          </p:cNvPr>
          <p:cNvSpPr>
            <a:spLocks noGrp="1"/>
          </p:cNvSpPr>
          <p:nvPr>
            <p:ph idx="1"/>
          </p:nvPr>
        </p:nvSpPr>
        <p:spPr/>
        <p:txBody>
          <a:bodyPr/>
          <a:lstStyle/>
          <a:p>
            <a:pPr algn="r" rtl="1"/>
            <a:endParaRPr lang="fa-IR" dirty="0"/>
          </a:p>
          <a:p>
            <a:pPr algn="r" rtl="1"/>
            <a:endParaRPr lang="fa-IR" dirty="0"/>
          </a:p>
          <a:p>
            <a:pPr algn="r" rtl="1"/>
            <a:endParaRPr lang="fa-IR" dirty="0"/>
          </a:p>
          <a:p>
            <a:pPr algn="r" rtl="1"/>
            <a:endParaRPr lang="fa-IR" dirty="0"/>
          </a:p>
          <a:p>
            <a:pPr algn="r" rtl="1"/>
            <a:endParaRPr lang="fa-IR" dirty="0"/>
          </a:p>
          <a:p>
            <a:pPr algn="r" rtl="1"/>
            <a:endParaRPr lang="fa-IR" dirty="0"/>
          </a:p>
          <a:p>
            <a:pPr algn="r" rtl="1"/>
            <a:r>
              <a:rPr lang="en-US" dirty="0"/>
              <a:t>b</a:t>
            </a:r>
            <a:r>
              <a:rPr lang="fa-IR" dirty="0"/>
              <a:t>: فاکتور انشعاب		</a:t>
            </a:r>
            <a:r>
              <a:rPr lang="en-US" dirty="0"/>
              <a:t>d</a:t>
            </a:r>
            <a:r>
              <a:rPr lang="fa-IR" dirty="0"/>
              <a:t>: عمق بهترین جواب		</a:t>
            </a:r>
            <a:r>
              <a:rPr lang="en-US" dirty="0"/>
              <a:t>m</a:t>
            </a:r>
            <a:r>
              <a:rPr lang="fa-IR" dirty="0"/>
              <a:t>: حداکثر عمق درخت جستجو</a:t>
            </a:r>
          </a:p>
          <a:p>
            <a:pPr algn="r" rtl="1"/>
            <a:r>
              <a:rPr lang="en-US" dirty="0"/>
              <a:t>l</a:t>
            </a:r>
            <a:r>
              <a:rPr lang="fa-IR" dirty="0"/>
              <a:t>: عمق محدود			</a:t>
            </a:r>
            <a:r>
              <a:rPr lang="en-US" dirty="0"/>
              <a:t>C*</a:t>
            </a:r>
            <a:r>
              <a:rPr lang="fa-IR" dirty="0"/>
              <a:t>: هزینه بهترین جواب		</a:t>
            </a:r>
            <a:r>
              <a:rPr lang="en-US" dirty="0"/>
              <a:t>є</a:t>
            </a:r>
            <a:r>
              <a:rPr lang="fa-IR" dirty="0"/>
              <a:t>: حداقل هزینه هر عمل</a:t>
            </a:r>
            <a:endParaRPr lang="en-US" dirty="0"/>
          </a:p>
        </p:txBody>
      </p:sp>
      <p:sp>
        <p:nvSpPr>
          <p:cNvPr id="4" name="Slide Number Placeholder 3">
            <a:extLst>
              <a:ext uri="{FF2B5EF4-FFF2-40B4-BE49-F238E27FC236}">
                <a16:creationId xmlns:a16="http://schemas.microsoft.com/office/drawing/2014/main" id="{B854685F-5A77-A2D0-83ED-5DAAFD4E33B3}"/>
              </a:ext>
            </a:extLst>
          </p:cNvPr>
          <p:cNvSpPr>
            <a:spLocks noGrp="1"/>
          </p:cNvSpPr>
          <p:nvPr>
            <p:ph type="sldNum" sz="quarter" idx="12"/>
          </p:nvPr>
        </p:nvSpPr>
        <p:spPr/>
        <p:txBody>
          <a:bodyPr/>
          <a:lstStyle/>
          <a:p>
            <a:fld id="{F614FD8E-2B32-414C-808C-9C3DB6C0E6BF}" type="slidenum">
              <a:rPr lang="en-US" smtClean="0"/>
              <a:t>104</a:t>
            </a:fld>
            <a:endParaRPr lang="en-US"/>
          </a:p>
        </p:txBody>
      </p:sp>
      <p:pic>
        <p:nvPicPr>
          <p:cNvPr id="6" name="Picture 5">
            <a:extLst>
              <a:ext uri="{FF2B5EF4-FFF2-40B4-BE49-F238E27FC236}">
                <a16:creationId xmlns:a16="http://schemas.microsoft.com/office/drawing/2014/main" id="{5A1CC3F7-6EB0-4B61-38B7-EA7BF28C23BE}"/>
              </a:ext>
            </a:extLst>
          </p:cNvPr>
          <p:cNvPicPr>
            <a:picLocks noChangeAspect="1"/>
          </p:cNvPicPr>
          <p:nvPr/>
        </p:nvPicPr>
        <p:blipFill>
          <a:blip r:embed="rId2"/>
          <a:stretch>
            <a:fillRect/>
          </a:stretch>
        </p:blipFill>
        <p:spPr>
          <a:xfrm>
            <a:off x="2499005" y="2133600"/>
            <a:ext cx="9005607" cy="2154376"/>
          </a:xfrm>
          <a:prstGeom prst="rect">
            <a:avLst/>
          </a:prstGeom>
        </p:spPr>
      </p:pic>
    </p:spTree>
    <p:extLst>
      <p:ext uri="{BB962C8B-B14F-4D97-AF65-F5344CB8AC3E}">
        <p14:creationId xmlns:p14="http://schemas.microsoft.com/office/powerpoint/2010/main" val="23229047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360AB-40FA-02C3-C065-2E44989021A0}"/>
              </a:ext>
            </a:extLst>
          </p:cNvPr>
          <p:cNvSpPr>
            <a:spLocks noGrp="1"/>
          </p:cNvSpPr>
          <p:nvPr>
            <p:ph type="title"/>
          </p:nvPr>
        </p:nvSpPr>
        <p:spPr/>
        <p:txBody>
          <a:bodyPr/>
          <a:lstStyle/>
          <a:p>
            <a:pPr algn="r" rtl="1"/>
            <a:r>
              <a:rPr lang="fa-IR" dirty="0"/>
              <a:t>استراتژی های جستجوی آگاهانه</a:t>
            </a:r>
            <a:endParaRPr lang="en-US" dirty="0"/>
          </a:p>
        </p:txBody>
      </p:sp>
      <p:sp>
        <p:nvSpPr>
          <p:cNvPr id="3" name="Content Placeholder 2">
            <a:extLst>
              <a:ext uri="{FF2B5EF4-FFF2-40B4-BE49-F238E27FC236}">
                <a16:creationId xmlns:a16="http://schemas.microsoft.com/office/drawing/2014/main" id="{6B37EFE7-8018-BA6C-CFCB-DF00379D13F9}"/>
              </a:ext>
            </a:extLst>
          </p:cNvPr>
          <p:cNvSpPr>
            <a:spLocks noGrp="1"/>
          </p:cNvSpPr>
          <p:nvPr>
            <p:ph idx="1"/>
          </p:nvPr>
        </p:nvSpPr>
        <p:spPr/>
        <p:txBody>
          <a:bodyPr/>
          <a:lstStyle/>
          <a:p>
            <a:pPr algn="r" rtl="1"/>
            <a:r>
              <a:rPr lang="fa-IR" dirty="0"/>
              <a:t>این روش ها از یک دانش مبتنی بر زمینه درباره میزان خوب بودن یک عمل برای رسیدن به هدف نهایی استفاده می کنند.</a:t>
            </a:r>
          </a:p>
          <a:p>
            <a:pPr algn="r" rtl="1"/>
            <a:r>
              <a:rPr lang="fa-IR" dirty="0"/>
              <a:t>این اطلاعات در قالب تابع اکتشاف یا </a:t>
            </a:r>
            <a:r>
              <a:rPr lang="en-US" dirty="0"/>
              <a:t>h(n)</a:t>
            </a:r>
            <a:r>
              <a:rPr lang="fa-IR" dirty="0"/>
              <a:t> بیان می شود.</a:t>
            </a:r>
          </a:p>
          <a:p>
            <a:pPr algn="r" rtl="1"/>
            <a:r>
              <a:rPr lang="en-US" dirty="0"/>
              <a:t>h(n)</a:t>
            </a:r>
            <a:r>
              <a:rPr lang="fa-IR" dirty="0"/>
              <a:t> برابر است با هزینه تخمینی ارزان ترین مسیر از حالت موجود در گره </a:t>
            </a:r>
            <a:r>
              <a:rPr lang="en-US" dirty="0"/>
              <a:t>N </a:t>
            </a:r>
            <a:r>
              <a:rPr lang="fa-IR" dirty="0"/>
              <a:t> به حالت هدف</a:t>
            </a:r>
          </a:p>
          <a:p>
            <a:pPr algn="r" rtl="1"/>
            <a:r>
              <a:rPr lang="fa-IR" dirty="0"/>
              <a:t>به عنوان مثال، در مسائل </a:t>
            </a:r>
            <a:r>
              <a:rPr lang="fa-IR" dirty="0" err="1"/>
              <a:t>مسیریابی</a:t>
            </a:r>
            <a:r>
              <a:rPr lang="fa-IR" dirty="0"/>
              <a:t>، می توانیم فاصله حالت فعلی تا یک هدف را با محاسبه فاصله خط مستقیم روی نقشه بین دو نقطه تخمین بزنیم.</a:t>
            </a:r>
            <a:endParaRPr lang="en-US" dirty="0"/>
          </a:p>
        </p:txBody>
      </p:sp>
      <p:sp>
        <p:nvSpPr>
          <p:cNvPr id="4" name="Slide Number Placeholder 3">
            <a:extLst>
              <a:ext uri="{FF2B5EF4-FFF2-40B4-BE49-F238E27FC236}">
                <a16:creationId xmlns:a16="http://schemas.microsoft.com/office/drawing/2014/main" id="{8F9C7B18-7F79-DC46-E356-BFD0AFE1DEC3}"/>
              </a:ext>
            </a:extLst>
          </p:cNvPr>
          <p:cNvSpPr>
            <a:spLocks noGrp="1"/>
          </p:cNvSpPr>
          <p:nvPr>
            <p:ph type="sldNum" sz="quarter" idx="12"/>
          </p:nvPr>
        </p:nvSpPr>
        <p:spPr/>
        <p:txBody>
          <a:bodyPr/>
          <a:lstStyle/>
          <a:p>
            <a:fld id="{F614FD8E-2B32-414C-808C-9C3DB6C0E6BF}" type="slidenum">
              <a:rPr lang="en-US" smtClean="0"/>
              <a:t>105</a:t>
            </a:fld>
            <a:endParaRPr lang="en-US"/>
          </a:p>
        </p:txBody>
      </p:sp>
    </p:spTree>
    <p:extLst>
      <p:ext uri="{BB962C8B-B14F-4D97-AF65-F5344CB8AC3E}">
        <p14:creationId xmlns:p14="http://schemas.microsoft.com/office/powerpoint/2010/main" val="573380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7276D-A4F2-1A63-F996-1FB8C802E6A9}"/>
              </a:ext>
            </a:extLst>
          </p:cNvPr>
          <p:cNvSpPr>
            <a:spLocks noGrp="1"/>
          </p:cNvSpPr>
          <p:nvPr>
            <p:ph type="title"/>
          </p:nvPr>
        </p:nvSpPr>
        <p:spPr/>
        <p:txBody>
          <a:bodyPr/>
          <a:lstStyle/>
          <a:p>
            <a:pPr algn="r" rtl="1"/>
            <a:r>
              <a:rPr lang="fa-IR" dirty="0"/>
              <a:t>جستجوی اول بهترین حریصانه</a:t>
            </a:r>
            <a:endParaRPr lang="en-US" dirty="0"/>
          </a:p>
        </p:txBody>
      </p:sp>
      <p:sp>
        <p:nvSpPr>
          <p:cNvPr id="3" name="Content Placeholder 2">
            <a:extLst>
              <a:ext uri="{FF2B5EF4-FFF2-40B4-BE49-F238E27FC236}">
                <a16:creationId xmlns:a16="http://schemas.microsoft.com/office/drawing/2014/main" id="{80E93FCE-C667-A9B9-C71B-3F123AB4B5BE}"/>
              </a:ext>
            </a:extLst>
          </p:cNvPr>
          <p:cNvSpPr>
            <a:spLocks noGrp="1"/>
          </p:cNvSpPr>
          <p:nvPr>
            <p:ph idx="1"/>
          </p:nvPr>
        </p:nvSpPr>
        <p:spPr/>
        <p:txBody>
          <a:bodyPr/>
          <a:lstStyle/>
          <a:p>
            <a:pPr algn="r" rtl="1"/>
            <a:r>
              <a:rPr lang="fa-IR" dirty="0"/>
              <a:t>شکلی از جستجوی بهترین اول است که ابتدا گره را با کمترین مقدار </a:t>
            </a:r>
            <a:r>
              <a:rPr lang="en-US" dirty="0"/>
              <a:t>h(n)</a:t>
            </a:r>
            <a:r>
              <a:rPr lang="fa-IR" dirty="0"/>
              <a:t> گسترش می دهد - گره ای که به نظر می رسد به هدف نزدیکتر است - به این دلیل که احتمالا به سرعت به یک راه حل منجر می شود.</a:t>
            </a:r>
          </a:p>
          <a:p>
            <a:pPr algn="r" rtl="1"/>
            <a:r>
              <a:rPr lang="fa-IR" dirty="0"/>
              <a:t>بنابراین تابع ارزیابی </a:t>
            </a:r>
            <a:r>
              <a:rPr lang="en-US" dirty="0"/>
              <a:t>f(n)</a:t>
            </a:r>
            <a:r>
              <a:rPr lang="fa-IR" dirty="0"/>
              <a:t> در این روش برابر است با </a:t>
            </a:r>
            <a:r>
              <a:rPr lang="en-US" dirty="0"/>
              <a:t>h(n)</a:t>
            </a:r>
          </a:p>
          <a:p>
            <a:pPr algn="r" rtl="1"/>
            <a:r>
              <a:rPr lang="fa-IR" dirty="0"/>
              <a:t>کامل در فضاهای حالت متناهی</a:t>
            </a:r>
            <a:endParaRPr lang="en-US" dirty="0"/>
          </a:p>
          <a:p>
            <a:pPr algn="r" rtl="1"/>
            <a:r>
              <a:rPr lang="fa-IR" dirty="0" err="1"/>
              <a:t>غیرکامل</a:t>
            </a:r>
            <a:r>
              <a:rPr lang="fa-IR" dirty="0"/>
              <a:t> در فضای </a:t>
            </a:r>
            <a:r>
              <a:rPr lang="fa-IR" dirty="0" err="1"/>
              <a:t>نامتناهی</a:t>
            </a:r>
            <a:endParaRPr lang="en-US" dirty="0"/>
          </a:p>
          <a:p>
            <a:pPr algn="r" rtl="1"/>
            <a:r>
              <a:rPr lang="fa-IR" dirty="0"/>
              <a:t>بدترین حالت پیچیدگی زمان</a:t>
            </a:r>
            <a:br>
              <a:rPr lang="fa-IR" dirty="0"/>
            </a:br>
            <a:r>
              <a:rPr lang="fa-IR" dirty="0"/>
              <a:t> و حافظه</a:t>
            </a:r>
          </a:p>
          <a:p>
            <a:pPr algn="r" rtl="1"/>
            <a:r>
              <a:rPr lang="fa-IR" dirty="0"/>
              <a:t>با یک تابع اکتشافی خوب:</a:t>
            </a:r>
            <a:endParaRPr lang="en-US" dirty="0"/>
          </a:p>
        </p:txBody>
      </p:sp>
      <p:sp>
        <p:nvSpPr>
          <p:cNvPr id="4" name="Slide Number Placeholder 3">
            <a:extLst>
              <a:ext uri="{FF2B5EF4-FFF2-40B4-BE49-F238E27FC236}">
                <a16:creationId xmlns:a16="http://schemas.microsoft.com/office/drawing/2014/main" id="{5AAE9DA3-BBF6-6DDA-6B7D-EF0560D33EB6}"/>
              </a:ext>
            </a:extLst>
          </p:cNvPr>
          <p:cNvSpPr>
            <a:spLocks noGrp="1"/>
          </p:cNvSpPr>
          <p:nvPr>
            <p:ph type="sldNum" sz="quarter" idx="12"/>
          </p:nvPr>
        </p:nvSpPr>
        <p:spPr/>
        <p:txBody>
          <a:bodyPr/>
          <a:lstStyle/>
          <a:p>
            <a:fld id="{F614FD8E-2B32-414C-808C-9C3DB6C0E6BF}" type="slidenum">
              <a:rPr lang="en-US" smtClean="0"/>
              <a:t>106</a:t>
            </a:fld>
            <a:endParaRPr lang="en-US"/>
          </a:p>
        </p:txBody>
      </p:sp>
      <p:pic>
        <p:nvPicPr>
          <p:cNvPr id="5" name="Picture 4">
            <a:extLst>
              <a:ext uri="{FF2B5EF4-FFF2-40B4-BE49-F238E27FC236}">
                <a16:creationId xmlns:a16="http://schemas.microsoft.com/office/drawing/2014/main" id="{1F7C3E91-A511-E7B2-F89D-9720A4968E00}"/>
              </a:ext>
            </a:extLst>
          </p:cNvPr>
          <p:cNvPicPr>
            <a:picLocks noChangeAspect="1"/>
          </p:cNvPicPr>
          <p:nvPr/>
        </p:nvPicPr>
        <p:blipFill>
          <a:blip r:embed="rId2"/>
          <a:stretch>
            <a:fillRect/>
          </a:stretch>
        </p:blipFill>
        <p:spPr>
          <a:xfrm>
            <a:off x="1719232" y="3218573"/>
            <a:ext cx="7122444" cy="605024"/>
          </a:xfrm>
          <a:prstGeom prst="rect">
            <a:avLst/>
          </a:prstGeom>
        </p:spPr>
      </p:pic>
      <p:pic>
        <p:nvPicPr>
          <p:cNvPr id="6" name="Picture 5">
            <a:extLst>
              <a:ext uri="{FF2B5EF4-FFF2-40B4-BE49-F238E27FC236}">
                <a16:creationId xmlns:a16="http://schemas.microsoft.com/office/drawing/2014/main" id="{0462D797-0252-3DC4-8F2C-7DCF49145904}"/>
              </a:ext>
            </a:extLst>
          </p:cNvPr>
          <p:cNvPicPr>
            <a:picLocks noChangeAspect="1"/>
          </p:cNvPicPr>
          <p:nvPr/>
        </p:nvPicPr>
        <p:blipFill>
          <a:blip r:embed="rId3"/>
          <a:stretch>
            <a:fillRect/>
          </a:stretch>
        </p:blipFill>
        <p:spPr>
          <a:xfrm>
            <a:off x="1719232" y="3218573"/>
            <a:ext cx="7153078" cy="1233026"/>
          </a:xfrm>
          <a:prstGeom prst="rect">
            <a:avLst/>
          </a:prstGeom>
        </p:spPr>
      </p:pic>
      <p:pic>
        <p:nvPicPr>
          <p:cNvPr id="7" name="Picture 6">
            <a:extLst>
              <a:ext uri="{FF2B5EF4-FFF2-40B4-BE49-F238E27FC236}">
                <a16:creationId xmlns:a16="http://schemas.microsoft.com/office/drawing/2014/main" id="{9C683452-4CE2-D66F-EA15-93A6CDDC0873}"/>
              </a:ext>
            </a:extLst>
          </p:cNvPr>
          <p:cNvPicPr>
            <a:picLocks noChangeAspect="1"/>
          </p:cNvPicPr>
          <p:nvPr/>
        </p:nvPicPr>
        <p:blipFill>
          <a:blip r:embed="rId4"/>
          <a:stretch>
            <a:fillRect/>
          </a:stretch>
        </p:blipFill>
        <p:spPr>
          <a:xfrm>
            <a:off x="1688598" y="3223091"/>
            <a:ext cx="7122444" cy="1975904"/>
          </a:xfrm>
          <a:prstGeom prst="rect">
            <a:avLst/>
          </a:prstGeom>
        </p:spPr>
      </p:pic>
      <p:pic>
        <p:nvPicPr>
          <p:cNvPr id="8" name="Picture 7">
            <a:extLst>
              <a:ext uri="{FF2B5EF4-FFF2-40B4-BE49-F238E27FC236}">
                <a16:creationId xmlns:a16="http://schemas.microsoft.com/office/drawing/2014/main" id="{980BF917-4E2D-9131-84B3-253C5D064673}"/>
              </a:ext>
            </a:extLst>
          </p:cNvPr>
          <p:cNvPicPr>
            <a:picLocks noChangeAspect="1"/>
          </p:cNvPicPr>
          <p:nvPr/>
        </p:nvPicPr>
        <p:blipFill>
          <a:blip r:embed="rId5"/>
          <a:stretch>
            <a:fillRect/>
          </a:stretch>
        </p:blipFill>
        <p:spPr>
          <a:xfrm>
            <a:off x="1696255" y="3247628"/>
            <a:ext cx="7130104" cy="2611562"/>
          </a:xfrm>
          <a:prstGeom prst="rect">
            <a:avLst/>
          </a:prstGeom>
        </p:spPr>
      </p:pic>
      <p:pic>
        <p:nvPicPr>
          <p:cNvPr id="9" name="Picture 8">
            <a:extLst>
              <a:ext uri="{FF2B5EF4-FFF2-40B4-BE49-F238E27FC236}">
                <a16:creationId xmlns:a16="http://schemas.microsoft.com/office/drawing/2014/main" id="{4C1D49BD-CBA8-AB54-4564-25555AA000EA}"/>
              </a:ext>
            </a:extLst>
          </p:cNvPr>
          <p:cNvPicPr>
            <a:picLocks noChangeAspect="1"/>
          </p:cNvPicPr>
          <p:nvPr/>
        </p:nvPicPr>
        <p:blipFill>
          <a:blip r:embed="rId6"/>
          <a:stretch>
            <a:fillRect/>
          </a:stretch>
        </p:blipFill>
        <p:spPr>
          <a:xfrm>
            <a:off x="9371416" y="4396224"/>
            <a:ext cx="619211" cy="314369"/>
          </a:xfrm>
          <a:prstGeom prst="rect">
            <a:avLst/>
          </a:prstGeom>
        </p:spPr>
      </p:pic>
      <p:pic>
        <p:nvPicPr>
          <p:cNvPr id="10" name="Picture 9">
            <a:extLst>
              <a:ext uri="{FF2B5EF4-FFF2-40B4-BE49-F238E27FC236}">
                <a16:creationId xmlns:a16="http://schemas.microsoft.com/office/drawing/2014/main" id="{FF3CF105-BD44-B43D-8356-755B9A68F17D}"/>
              </a:ext>
            </a:extLst>
          </p:cNvPr>
          <p:cNvPicPr>
            <a:picLocks noChangeAspect="1"/>
          </p:cNvPicPr>
          <p:nvPr/>
        </p:nvPicPr>
        <p:blipFill>
          <a:blip r:embed="rId7"/>
          <a:stretch>
            <a:fillRect/>
          </a:stretch>
        </p:blipFill>
        <p:spPr>
          <a:xfrm>
            <a:off x="9302708" y="5151704"/>
            <a:ext cx="600159" cy="266737"/>
          </a:xfrm>
          <a:prstGeom prst="rect">
            <a:avLst/>
          </a:prstGeom>
        </p:spPr>
      </p:pic>
    </p:spTree>
    <p:extLst>
      <p:ext uri="{BB962C8B-B14F-4D97-AF65-F5344CB8AC3E}">
        <p14:creationId xmlns:p14="http://schemas.microsoft.com/office/powerpoint/2010/main" val="174646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4CB65-961E-D3C6-8BDF-515C4B5EFBA4}"/>
              </a:ext>
            </a:extLst>
          </p:cNvPr>
          <p:cNvSpPr>
            <a:spLocks noGrp="1"/>
          </p:cNvSpPr>
          <p:nvPr>
            <p:ph type="title"/>
          </p:nvPr>
        </p:nvSpPr>
        <p:spPr/>
        <p:txBody>
          <a:bodyPr/>
          <a:lstStyle/>
          <a:p>
            <a:pPr algn="r" rtl="1"/>
            <a:r>
              <a:rPr lang="fa-IR" dirty="0"/>
              <a:t>جستجوی </a:t>
            </a:r>
            <a:r>
              <a:rPr lang="en-US" dirty="0"/>
              <a:t>A*</a:t>
            </a:r>
          </a:p>
        </p:txBody>
      </p:sp>
      <p:sp>
        <p:nvSpPr>
          <p:cNvPr id="3" name="Content Placeholder 2">
            <a:extLst>
              <a:ext uri="{FF2B5EF4-FFF2-40B4-BE49-F238E27FC236}">
                <a16:creationId xmlns:a16="http://schemas.microsoft.com/office/drawing/2014/main" id="{D4A0B5B5-5B28-237C-5519-A5EBDEA971A4}"/>
              </a:ext>
            </a:extLst>
          </p:cNvPr>
          <p:cNvSpPr>
            <a:spLocks noGrp="1"/>
          </p:cNvSpPr>
          <p:nvPr>
            <p:ph idx="1"/>
          </p:nvPr>
        </p:nvSpPr>
        <p:spPr/>
        <p:txBody>
          <a:bodyPr/>
          <a:lstStyle/>
          <a:p>
            <a:pPr algn="r" rtl="1"/>
            <a:r>
              <a:rPr lang="fa-IR" dirty="0"/>
              <a:t>این روش یک روش جستجوی اول-بهترین است که از تابع ارزیابی زیر استفاده می کند</a:t>
            </a:r>
          </a:p>
          <a:p>
            <a:pPr algn="r" rtl="1"/>
            <a:endParaRPr lang="fa-IR" dirty="0"/>
          </a:p>
          <a:p>
            <a:pPr algn="r" rtl="1"/>
            <a:r>
              <a:rPr lang="en-US" dirty="0"/>
              <a:t>g(n)</a:t>
            </a:r>
            <a:r>
              <a:rPr lang="fa-IR" dirty="0"/>
              <a:t> برابر است با هزینه مسیر از حالت اولیه به گره </a:t>
            </a:r>
            <a:r>
              <a:rPr lang="en-US" dirty="0"/>
              <a:t>n</a:t>
            </a:r>
          </a:p>
          <a:p>
            <a:pPr algn="r" rtl="1"/>
            <a:r>
              <a:rPr lang="en-US" dirty="0"/>
              <a:t>h(n)</a:t>
            </a:r>
            <a:r>
              <a:rPr lang="fa-IR" dirty="0"/>
              <a:t> برابر است با هزینه تخمینی کوتاه ترین مسیر از حالت </a:t>
            </a:r>
            <a:r>
              <a:rPr lang="en-US" dirty="0"/>
              <a:t>n</a:t>
            </a:r>
            <a:r>
              <a:rPr lang="fa-IR" dirty="0"/>
              <a:t> به حالت هدف</a:t>
            </a:r>
          </a:p>
          <a:p>
            <a:pPr algn="r" rtl="1"/>
            <a:r>
              <a:rPr lang="en-US" dirty="0"/>
              <a:t>f(n)</a:t>
            </a:r>
            <a:r>
              <a:rPr lang="fa-IR" dirty="0"/>
              <a:t> تابع ارزیابی است که به در اینجا به معنی هزینه تخمینی بهترین مسیری است که از </a:t>
            </a:r>
            <a:r>
              <a:rPr lang="en-US" dirty="0"/>
              <a:t>n</a:t>
            </a:r>
            <a:r>
              <a:rPr lang="fa-IR" dirty="0"/>
              <a:t> </a:t>
            </a:r>
            <a:r>
              <a:rPr lang="en-US" dirty="0"/>
              <a:t> </a:t>
            </a:r>
            <a:r>
              <a:rPr lang="fa-IR" dirty="0"/>
              <a:t>به یک هدف ادامه می یابد</a:t>
            </a:r>
            <a:endParaRPr lang="en-US" dirty="0"/>
          </a:p>
        </p:txBody>
      </p:sp>
      <p:sp>
        <p:nvSpPr>
          <p:cNvPr id="4" name="Slide Number Placeholder 3">
            <a:extLst>
              <a:ext uri="{FF2B5EF4-FFF2-40B4-BE49-F238E27FC236}">
                <a16:creationId xmlns:a16="http://schemas.microsoft.com/office/drawing/2014/main" id="{AD26D189-2DA5-3478-C9C8-D1E184447BD0}"/>
              </a:ext>
            </a:extLst>
          </p:cNvPr>
          <p:cNvSpPr>
            <a:spLocks noGrp="1"/>
          </p:cNvSpPr>
          <p:nvPr>
            <p:ph type="sldNum" sz="quarter" idx="12"/>
          </p:nvPr>
        </p:nvSpPr>
        <p:spPr/>
        <p:txBody>
          <a:bodyPr/>
          <a:lstStyle/>
          <a:p>
            <a:fld id="{F614FD8E-2B32-414C-808C-9C3DB6C0E6BF}" type="slidenum">
              <a:rPr lang="en-US" smtClean="0"/>
              <a:t>107</a:t>
            </a:fld>
            <a:endParaRPr lang="en-US"/>
          </a:p>
        </p:txBody>
      </p:sp>
      <p:pic>
        <p:nvPicPr>
          <p:cNvPr id="5" name="Picture 4">
            <a:extLst>
              <a:ext uri="{FF2B5EF4-FFF2-40B4-BE49-F238E27FC236}">
                <a16:creationId xmlns:a16="http://schemas.microsoft.com/office/drawing/2014/main" id="{8C127AD6-3FEF-4B99-74BF-3FE55FC61202}"/>
              </a:ext>
            </a:extLst>
          </p:cNvPr>
          <p:cNvPicPr>
            <a:picLocks noChangeAspect="1"/>
          </p:cNvPicPr>
          <p:nvPr/>
        </p:nvPicPr>
        <p:blipFill>
          <a:blip r:embed="rId2"/>
          <a:stretch>
            <a:fillRect/>
          </a:stretch>
        </p:blipFill>
        <p:spPr>
          <a:xfrm>
            <a:off x="3368757" y="2560784"/>
            <a:ext cx="1895740" cy="352474"/>
          </a:xfrm>
          <a:prstGeom prst="rect">
            <a:avLst/>
          </a:prstGeom>
        </p:spPr>
      </p:pic>
    </p:spTree>
    <p:extLst>
      <p:ext uri="{BB962C8B-B14F-4D97-AF65-F5344CB8AC3E}">
        <p14:creationId xmlns:p14="http://schemas.microsoft.com/office/powerpoint/2010/main" val="39001160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C61C2-89B4-0022-3F00-FB0B73F78E2D}"/>
              </a:ext>
            </a:extLst>
          </p:cNvPr>
          <p:cNvSpPr>
            <a:spLocks noGrp="1"/>
          </p:cNvSpPr>
          <p:nvPr>
            <p:ph type="title"/>
          </p:nvPr>
        </p:nvSpPr>
        <p:spPr/>
        <p:txBody>
          <a:bodyPr/>
          <a:lstStyle/>
          <a:p>
            <a:pPr algn="r" rtl="1"/>
            <a:r>
              <a:rPr lang="fa-IR" dirty="0"/>
              <a:t>مسئله </a:t>
            </a:r>
            <a:r>
              <a:rPr lang="fa-IR" dirty="0" err="1"/>
              <a:t>مسیریابی</a:t>
            </a:r>
            <a:r>
              <a:rPr lang="fa-IR" dirty="0"/>
              <a:t> </a:t>
            </a:r>
            <a:r>
              <a:rPr lang="fa-IR" dirty="0" err="1"/>
              <a:t>آراد</a:t>
            </a:r>
            <a:r>
              <a:rPr lang="fa-IR" dirty="0"/>
              <a:t> به </a:t>
            </a:r>
            <a:r>
              <a:rPr lang="fa-IR" dirty="0" err="1"/>
              <a:t>بخارست</a:t>
            </a:r>
            <a:r>
              <a:rPr lang="fa-IR" dirty="0"/>
              <a:t> با </a:t>
            </a:r>
            <a:r>
              <a:rPr lang="fa-IR" dirty="0" err="1"/>
              <a:t>الگوریتم</a:t>
            </a:r>
            <a:r>
              <a:rPr lang="fa-IR" dirty="0"/>
              <a:t> </a:t>
            </a:r>
            <a:r>
              <a:rPr lang="en-US" dirty="0"/>
              <a:t>A*</a:t>
            </a:r>
          </a:p>
        </p:txBody>
      </p:sp>
      <p:sp>
        <p:nvSpPr>
          <p:cNvPr id="4" name="Slide Number Placeholder 3">
            <a:extLst>
              <a:ext uri="{FF2B5EF4-FFF2-40B4-BE49-F238E27FC236}">
                <a16:creationId xmlns:a16="http://schemas.microsoft.com/office/drawing/2014/main" id="{A141FAD3-7F01-A3C3-D2F9-1B7EDA4C8E46}"/>
              </a:ext>
            </a:extLst>
          </p:cNvPr>
          <p:cNvSpPr>
            <a:spLocks noGrp="1"/>
          </p:cNvSpPr>
          <p:nvPr>
            <p:ph type="sldNum" sz="quarter" idx="12"/>
          </p:nvPr>
        </p:nvSpPr>
        <p:spPr/>
        <p:txBody>
          <a:bodyPr/>
          <a:lstStyle/>
          <a:p>
            <a:fld id="{F614FD8E-2B32-414C-808C-9C3DB6C0E6BF}" type="slidenum">
              <a:rPr lang="en-US" smtClean="0"/>
              <a:t>108</a:t>
            </a:fld>
            <a:endParaRPr lang="en-US"/>
          </a:p>
        </p:txBody>
      </p:sp>
      <p:pic>
        <p:nvPicPr>
          <p:cNvPr id="5" name="Content Placeholder 4">
            <a:extLst>
              <a:ext uri="{FF2B5EF4-FFF2-40B4-BE49-F238E27FC236}">
                <a16:creationId xmlns:a16="http://schemas.microsoft.com/office/drawing/2014/main" id="{2CA02510-80A9-7F6E-7172-B5BBBD61C318}"/>
              </a:ext>
            </a:extLst>
          </p:cNvPr>
          <p:cNvPicPr>
            <a:picLocks noGrp="1" noChangeAspect="1"/>
          </p:cNvPicPr>
          <p:nvPr>
            <p:ph idx="1"/>
          </p:nvPr>
        </p:nvPicPr>
        <p:blipFill>
          <a:blip r:embed="rId2"/>
          <a:stretch>
            <a:fillRect/>
          </a:stretch>
        </p:blipFill>
        <p:spPr>
          <a:xfrm>
            <a:off x="1122002" y="1968973"/>
            <a:ext cx="6577591" cy="537524"/>
          </a:xfrm>
          <a:prstGeom prst="rect">
            <a:avLst/>
          </a:prstGeom>
        </p:spPr>
      </p:pic>
      <p:pic>
        <p:nvPicPr>
          <p:cNvPr id="6" name="Picture 5">
            <a:extLst>
              <a:ext uri="{FF2B5EF4-FFF2-40B4-BE49-F238E27FC236}">
                <a16:creationId xmlns:a16="http://schemas.microsoft.com/office/drawing/2014/main" id="{637BFBA8-5F36-23C6-1CC4-A84D8CCDCD73}"/>
              </a:ext>
            </a:extLst>
          </p:cNvPr>
          <p:cNvPicPr>
            <a:picLocks noChangeAspect="1"/>
          </p:cNvPicPr>
          <p:nvPr/>
        </p:nvPicPr>
        <p:blipFill>
          <a:blip r:embed="rId3"/>
          <a:stretch>
            <a:fillRect/>
          </a:stretch>
        </p:blipFill>
        <p:spPr>
          <a:xfrm>
            <a:off x="1122002" y="2066761"/>
            <a:ext cx="6514277" cy="1027089"/>
          </a:xfrm>
          <a:prstGeom prst="rect">
            <a:avLst/>
          </a:prstGeom>
        </p:spPr>
      </p:pic>
      <p:pic>
        <p:nvPicPr>
          <p:cNvPr id="7" name="Picture 6">
            <a:extLst>
              <a:ext uri="{FF2B5EF4-FFF2-40B4-BE49-F238E27FC236}">
                <a16:creationId xmlns:a16="http://schemas.microsoft.com/office/drawing/2014/main" id="{80C6D0A6-EAA5-BEED-2A4B-E5459CEBA6E0}"/>
              </a:ext>
            </a:extLst>
          </p:cNvPr>
          <p:cNvPicPr>
            <a:picLocks noChangeAspect="1"/>
          </p:cNvPicPr>
          <p:nvPr/>
        </p:nvPicPr>
        <p:blipFill>
          <a:blip r:embed="rId4"/>
          <a:stretch>
            <a:fillRect/>
          </a:stretch>
        </p:blipFill>
        <p:spPr>
          <a:xfrm>
            <a:off x="1122003" y="2046446"/>
            <a:ext cx="6521312" cy="1519529"/>
          </a:xfrm>
          <a:prstGeom prst="rect">
            <a:avLst/>
          </a:prstGeom>
        </p:spPr>
      </p:pic>
      <p:pic>
        <p:nvPicPr>
          <p:cNvPr id="8" name="Picture 7">
            <a:extLst>
              <a:ext uri="{FF2B5EF4-FFF2-40B4-BE49-F238E27FC236}">
                <a16:creationId xmlns:a16="http://schemas.microsoft.com/office/drawing/2014/main" id="{38B30CBC-679D-2FAA-5EFB-B9EF73FF06AF}"/>
              </a:ext>
            </a:extLst>
          </p:cNvPr>
          <p:cNvPicPr>
            <a:picLocks noChangeAspect="1"/>
          </p:cNvPicPr>
          <p:nvPr/>
        </p:nvPicPr>
        <p:blipFill>
          <a:blip r:embed="rId5"/>
          <a:stretch>
            <a:fillRect/>
          </a:stretch>
        </p:blipFill>
        <p:spPr>
          <a:xfrm>
            <a:off x="1122002" y="2079785"/>
            <a:ext cx="6528347" cy="2054178"/>
          </a:xfrm>
          <a:prstGeom prst="rect">
            <a:avLst/>
          </a:prstGeom>
        </p:spPr>
      </p:pic>
      <p:pic>
        <p:nvPicPr>
          <p:cNvPr id="9" name="Picture 8">
            <a:extLst>
              <a:ext uri="{FF2B5EF4-FFF2-40B4-BE49-F238E27FC236}">
                <a16:creationId xmlns:a16="http://schemas.microsoft.com/office/drawing/2014/main" id="{02BDAA3F-F18A-4AB1-225B-59B7C098CE85}"/>
              </a:ext>
            </a:extLst>
          </p:cNvPr>
          <p:cNvPicPr>
            <a:picLocks noChangeAspect="1"/>
          </p:cNvPicPr>
          <p:nvPr/>
        </p:nvPicPr>
        <p:blipFill>
          <a:blip r:embed="rId6"/>
          <a:stretch>
            <a:fillRect/>
          </a:stretch>
        </p:blipFill>
        <p:spPr>
          <a:xfrm>
            <a:off x="1122002" y="2060732"/>
            <a:ext cx="6577591" cy="2082318"/>
          </a:xfrm>
          <a:prstGeom prst="rect">
            <a:avLst/>
          </a:prstGeom>
        </p:spPr>
      </p:pic>
      <p:pic>
        <p:nvPicPr>
          <p:cNvPr id="11" name="Picture 10">
            <a:extLst>
              <a:ext uri="{FF2B5EF4-FFF2-40B4-BE49-F238E27FC236}">
                <a16:creationId xmlns:a16="http://schemas.microsoft.com/office/drawing/2014/main" id="{301D3A46-D692-3D07-D093-C0E5823579A3}"/>
              </a:ext>
            </a:extLst>
          </p:cNvPr>
          <p:cNvPicPr>
            <a:picLocks noChangeAspect="1"/>
          </p:cNvPicPr>
          <p:nvPr/>
        </p:nvPicPr>
        <p:blipFill>
          <a:blip r:embed="rId7"/>
          <a:stretch>
            <a:fillRect/>
          </a:stretch>
        </p:blipFill>
        <p:spPr>
          <a:xfrm>
            <a:off x="1122002" y="2046446"/>
            <a:ext cx="6486137" cy="2687315"/>
          </a:xfrm>
          <a:prstGeom prst="rect">
            <a:avLst/>
          </a:prstGeom>
        </p:spPr>
      </p:pic>
      <p:pic>
        <p:nvPicPr>
          <p:cNvPr id="12" name="Content Placeholder 4">
            <a:extLst>
              <a:ext uri="{FF2B5EF4-FFF2-40B4-BE49-F238E27FC236}">
                <a16:creationId xmlns:a16="http://schemas.microsoft.com/office/drawing/2014/main" id="{0376F35A-DB5B-BCCE-8E21-114DEF58C654}"/>
              </a:ext>
            </a:extLst>
          </p:cNvPr>
          <p:cNvPicPr>
            <a:picLocks noChangeAspect="1"/>
          </p:cNvPicPr>
          <p:nvPr/>
        </p:nvPicPr>
        <p:blipFill>
          <a:blip r:embed="rId8"/>
          <a:stretch>
            <a:fillRect/>
          </a:stretch>
        </p:blipFill>
        <p:spPr>
          <a:xfrm>
            <a:off x="7699593" y="1575710"/>
            <a:ext cx="3931591" cy="2366682"/>
          </a:xfrm>
          <a:prstGeom prst="rect">
            <a:avLst/>
          </a:prstGeom>
        </p:spPr>
      </p:pic>
      <p:pic>
        <p:nvPicPr>
          <p:cNvPr id="13" name="Picture 12">
            <a:extLst>
              <a:ext uri="{FF2B5EF4-FFF2-40B4-BE49-F238E27FC236}">
                <a16:creationId xmlns:a16="http://schemas.microsoft.com/office/drawing/2014/main" id="{E6DAE74C-7795-4485-56FB-D313DD8E2349}"/>
              </a:ext>
            </a:extLst>
          </p:cNvPr>
          <p:cNvPicPr>
            <a:picLocks noChangeAspect="1"/>
          </p:cNvPicPr>
          <p:nvPr/>
        </p:nvPicPr>
        <p:blipFill>
          <a:blip r:embed="rId9"/>
          <a:stretch>
            <a:fillRect/>
          </a:stretch>
        </p:blipFill>
        <p:spPr>
          <a:xfrm>
            <a:off x="8038772" y="4275904"/>
            <a:ext cx="3253232" cy="1444362"/>
          </a:xfrm>
          <a:prstGeom prst="rect">
            <a:avLst/>
          </a:prstGeom>
        </p:spPr>
      </p:pic>
    </p:spTree>
    <p:extLst>
      <p:ext uri="{BB962C8B-B14F-4D97-AF65-F5344CB8AC3E}">
        <p14:creationId xmlns:p14="http://schemas.microsoft.com/office/powerpoint/2010/main" val="237057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869E3-43EE-2868-FA64-18DAC86380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BB0721-7654-D0EC-B43C-13E5DB7005F2}"/>
              </a:ext>
            </a:extLst>
          </p:cNvPr>
          <p:cNvSpPr>
            <a:spLocks noGrp="1"/>
          </p:cNvSpPr>
          <p:nvPr>
            <p:ph type="title"/>
          </p:nvPr>
        </p:nvSpPr>
        <p:spPr/>
        <p:txBody>
          <a:bodyPr/>
          <a:lstStyle/>
          <a:p>
            <a:pPr algn="r" rtl="1"/>
            <a:r>
              <a:rPr lang="fa-IR" dirty="0"/>
              <a:t>ارزیابی جستجوی </a:t>
            </a:r>
            <a:r>
              <a:rPr lang="en-US" dirty="0"/>
              <a:t>A*</a:t>
            </a:r>
          </a:p>
        </p:txBody>
      </p:sp>
      <p:sp>
        <p:nvSpPr>
          <p:cNvPr id="3" name="Content Placeholder 2">
            <a:extLst>
              <a:ext uri="{FF2B5EF4-FFF2-40B4-BE49-F238E27FC236}">
                <a16:creationId xmlns:a16="http://schemas.microsoft.com/office/drawing/2014/main" id="{FFD92151-B448-1A32-7B2A-AA6FBC34500F}"/>
              </a:ext>
            </a:extLst>
          </p:cNvPr>
          <p:cNvSpPr>
            <a:spLocks noGrp="1"/>
          </p:cNvSpPr>
          <p:nvPr>
            <p:ph idx="1"/>
          </p:nvPr>
        </p:nvSpPr>
        <p:spPr>
          <a:xfrm>
            <a:off x="2040535" y="2133600"/>
            <a:ext cx="9464077" cy="3777622"/>
          </a:xfrm>
        </p:spPr>
        <p:txBody>
          <a:bodyPr>
            <a:normAutofit lnSpcReduction="10000"/>
          </a:bodyPr>
          <a:lstStyle/>
          <a:p>
            <a:pPr algn="r" rtl="1"/>
            <a:r>
              <a:rPr lang="en-US" dirty="0"/>
              <a:t>A*</a:t>
            </a:r>
            <a:r>
              <a:rPr lang="fa-IR" dirty="0"/>
              <a:t> یک روش کامل است</a:t>
            </a:r>
          </a:p>
          <a:p>
            <a:pPr algn="r" rtl="1"/>
            <a:r>
              <a:rPr lang="fa-IR" dirty="0" err="1"/>
              <a:t>بهینگی</a:t>
            </a:r>
            <a:r>
              <a:rPr lang="fa-IR" dirty="0"/>
              <a:t> </a:t>
            </a:r>
            <a:r>
              <a:rPr lang="en-US" dirty="0"/>
              <a:t>A*</a:t>
            </a:r>
            <a:r>
              <a:rPr lang="fa-IR" dirty="0"/>
              <a:t> به ویژگی های تابع اکتشاف بستگی دارد</a:t>
            </a:r>
            <a:endParaRPr lang="en-US" dirty="0"/>
          </a:p>
          <a:p>
            <a:pPr algn="r" rtl="1"/>
            <a:r>
              <a:rPr lang="fa-IR" dirty="0"/>
              <a:t>مطلوب بودن: یک اکتشاف مطلوب است اگر هرگز هزینه رسیدن به هدف را بیش از اندازه واقعی تخمین نزند</a:t>
            </a:r>
          </a:p>
          <a:p>
            <a:pPr algn="r" rtl="1"/>
            <a:r>
              <a:rPr lang="fa-IR" dirty="0"/>
              <a:t>با یک اکتشاف مطلوب روش </a:t>
            </a:r>
            <a:r>
              <a:rPr lang="en-US" dirty="0"/>
              <a:t>A*</a:t>
            </a:r>
            <a:r>
              <a:rPr lang="fa-IR" dirty="0"/>
              <a:t> بهینه است</a:t>
            </a:r>
          </a:p>
          <a:p>
            <a:pPr algn="r" rtl="1"/>
            <a:r>
              <a:rPr lang="fa-IR" dirty="0"/>
              <a:t>یک ویژگی کمی قوی تر سازگاری نامیده می شود</a:t>
            </a:r>
          </a:p>
          <a:p>
            <a:pPr algn="r" rtl="1"/>
            <a:r>
              <a:rPr lang="fa-IR" dirty="0"/>
              <a:t>یک اکتشاف سازگار است اگر برای هر گره </a:t>
            </a:r>
            <a:r>
              <a:rPr lang="en-US" dirty="0"/>
              <a:t>n</a:t>
            </a:r>
            <a:r>
              <a:rPr lang="fa-IR" dirty="0"/>
              <a:t> و هر جانشین </a:t>
            </a:r>
            <a:r>
              <a:rPr lang="en-US" dirty="0"/>
              <a:t>n’</a:t>
            </a:r>
            <a:r>
              <a:rPr lang="fa-IR" dirty="0"/>
              <a:t> تولید شده توسط یک عمل </a:t>
            </a:r>
            <a:r>
              <a:rPr lang="en-US" dirty="0"/>
              <a:t>a</a:t>
            </a:r>
            <a:r>
              <a:rPr lang="fa-IR" dirty="0"/>
              <a:t> داشته باشیم</a:t>
            </a:r>
          </a:p>
          <a:p>
            <a:pPr algn="r" rtl="1"/>
            <a:endParaRPr lang="fa-IR" dirty="0"/>
          </a:p>
          <a:p>
            <a:pPr algn="r" rtl="1"/>
            <a:r>
              <a:rPr lang="fa-IR" dirty="0"/>
              <a:t>این شکلی از نابرابری مثلث است که تصریح می کند که ضلع مثلث </a:t>
            </a:r>
            <a:r>
              <a:rPr lang="fa-IR" dirty="0" err="1"/>
              <a:t>نمی</a:t>
            </a:r>
            <a:r>
              <a:rPr lang="fa-IR" dirty="0"/>
              <a:t> تواند از مجموع دو ضلع</a:t>
            </a:r>
            <a:br>
              <a:rPr lang="fa-IR" dirty="0"/>
            </a:br>
            <a:r>
              <a:rPr lang="fa-IR" dirty="0"/>
              <a:t> دیگر طولانی تر باشد</a:t>
            </a:r>
          </a:p>
          <a:p>
            <a:pPr algn="r" rtl="1"/>
            <a:r>
              <a:rPr lang="fa-IR" dirty="0"/>
              <a:t>هر اکتشافی ثابت قابل قبول است (اما نه برعکس)،</a:t>
            </a:r>
            <a:endParaRPr lang="en-US" dirty="0"/>
          </a:p>
        </p:txBody>
      </p:sp>
      <p:sp>
        <p:nvSpPr>
          <p:cNvPr id="4" name="Slide Number Placeholder 3">
            <a:extLst>
              <a:ext uri="{FF2B5EF4-FFF2-40B4-BE49-F238E27FC236}">
                <a16:creationId xmlns:a16="http://schemas.microsoft.com/office/drawing/2014/main" id="{06663182-FB04-72D4-1692-49FFEB79E85A}"/>
              </a:ext>
            </a:extLst>
          </p:cNvPr>
          <p:cNvSpPr>
            <a:spLocks noGrp="1"/>
          </p:cNvSpPr>
          <p:nvPr>
            <p:ph type="sldNum" sz="quarter" idx="12"/>
          </p:nvPr>
        </p:nvSpPr>
        <p:spPr/>
        <p:txBody>
          <a:bodyPr/>
          <a:lstStyle/>
          <a:p>
            <a:fld id="{F614FD8E-2B32-414C-808C-9C3DB6C0E6BF}" type="slidenum">
              <a:rPr lang="en-US" smtClean="0"/>
              <a:t>109</a:t>
            </a:fld>
            <a:endParaRPr lang="en-US"/>
          </a:p>
        </p:txBody>
      </p:sp>
      <p:pic>
        <p:nvPicPr>
          <p:cNvPr id="6" name="Picture 5">
            <a:extLst>
              <a:ext uri="{FF2B5EF4-FFF2-40B4-BE49-F238E27FC236}">
                <a16:creationId xmlns:a16="http://schemas.microsoft.com/office/drawing/2014/main" id="{B81E3211-E243-E2BF-6D34-72AC69C58810}"/>
              </a:ext>
            </a:extLst>
          </p:cNvPr>
          <p:cNvPicPr>
            <a:picLocks noChangeAspect="1"/>
          </p:cNvPicPr>
          <p:nvPr/>
        </p:nvPicPr>
        <p:blipFill>
          <a:blip r:embed="rId2"/>
          <a:stretch>
            <a:fillRect/>
          </a:stretch>
        </p:blipFill>
        <p:spPr>
          <a:xfrm>
            <a:off x="6561440" y="4358483"/>
            <a:ext cx="2376120" cy="362278"/>
          </a:xfrm>
          <a:prstGeom prst="rect">
            <a:avLst/>
          </a:prstGeom>
        </p:spPr>
      </p:pic>
      <p:pic>
        <p:nvPicPr>
          <p:cNvPr id="7" name="Picture 6">
            <a:extLst>
              <a:ext uri="{FF2B5EF4-FFF2-40B4-BE49-F238E27FC236}">
                <a16:creationId xmlns:a16="http://schemas.microsoft.com/office/drawing/2014/main" id="{C0420076-2D0E-C40E-8AAD-5672007C41E3}"/>
              </a:ext>
            </a:extLst>
          </p:cNvPr>
          <p:cNvPicPr>
            <a:picLocks noChangeAspect="1"/>
          </p:cNvPicPr>
          <p:nvPr/>
        </p:nvPicPr>
        <p:blipFill>
          <a:blip r:embed="rId3"/>
          <a:stretch>
            <a:fillRect/>
          </a:stretch>
        </p:blipFill>
        <p:spPr>
          <a:xfrm>
            <a:off x="2040535" y="4427065"/>
            <a:ext cx="2306736" cy="1280890"/>
          </a:xfrm>
          <a:prstGeom prst="rect">
            <a:avLst/>
          </a:prstGeom>
        </p:spPr>
      </p:pic>
    </p:spTree>
    <p:extLst>
      <p:ext uri="{BB962C8B-B14F-4D97-AF65-F5344CB8AC3E}">
        <p14:creationId xmlns:p14="http://schemas.microsoft.com/office/powerpoint/2010/main" val="638437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ماشین های مفید</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dirty="0"/>
              <a:t>مدل استاندارد از زمان آغاز به کار خود راهنمای مفیدی برای تحقیقات هوش مصنوعی بوده است، اما احتمالا در دراز مدت مدل مناسبی نیست. دلیل آن این است که مدل استاندارد فرض می کند که ما یک هدف کاملا مشخص را به دستگاه ارائه خواهیم داد.</a:t>
            </a:r>
          </a:p>
          <a:p>
            <a:pPr algn="r" rtl="1"/>
            <a:r>
              <a:rPr lang="fa-IR" dirty="0"/>
              <a:t>مشکل دستیابی به توافق بین </a:t>
            </a:r>
            <a:r>
              <a:rPr lang="fa-IR" dirty="0" err="1"/>
              <a:t>ترجیحات</a:t>
            </a:r>
            <a:r>
              <a:rPr lang="fa-IR" dirty="0"/>
              <a:t> واقعی ما و هدفی که در دستگاه قرار می دهیم، </a:t>
            </a:r>
            <a:r>
              <a:rPr lang="fa-IR" dirty="0">
                <a:solidFill>
                  <a:schemeClr val="accent2">
                    <a:lumMod val="75000"/>
                  </a:schemeClr>
                </a:solidFill>
              </a:rPr>
              <a:t>مسئله تراز ارزش </a:t>
            </a:r>
            <a:r>
              <a:rPr lang="fa-IR" dirty="0"/>
              <a:t>نامیده می شود</a:t>
            </a:r>
          </a:p>
          <a:p>
            <a:pPr lvl="1" algn="r" rtl="1"/>
            <a:r>
              <a:rPr lang="fa-IR" dirty="0"/>
              <a:t>یعنی مقادیر یا اهدافی که در ماشین قرار می گیرد باید با مقادیر انسان هماهنگ باشد</a:t>
            </a:r>
          </a:p>
          <a:p>
            <a:pPr algn="r" rtl="1"/>
            <a:r>
              <a:rPr lang="fa-IR" dirty="0"/>
              <a:t>سیستمی که با هدف نادرست مستقر شده است، پیامدهای منفی خواهد داشت. علاوه بر این، هر چه سیستم </a:t>
            </a:r>
            <a:r>
              <a:rPr lang="fa-IR" dirty="0" err="1"/>
              <a:t>هوشمندتر</a:t>
            </a:r>
            <a:r>
              <a:rPr lang="fa-IR" dirty="0"/>
              <a:t> باشد، عواقب منفی بیشتری دارد</a:t>
            </a:r>
          </a:p>
          <a:p>
            <a:pPr algn="r" rtl="1"/>
            <a:r>
              <a:rPr lang="fa-IR" dirty="0"/>
              <a:t>پیش بینی تمام راه </a:t>
            </a:r>
            <a:r>
              <a:rPr lang="fa-IR" dirty="0" err="1"/>
              <a:t>هایی</a:t>
            </a:r>
            <a:r>
              <a:rPr lang="fa-IR" dirty="0"/>
              <a:t> که ماشینی که به دنبال یک هدف ثابت است ممکن است رفتار نادرستی داشته باشد، غیرممکن است. بنابراین دلیل خوبی وجود دارد که فکر کنیم مدل استاندارد ناکافی است.</a:t>
            </a:r>
          </a:p>
          <a:p>
            <a:pPr algn="r" rtl="1"/>
            <a:r>
              <a:rPr lang="fa-IR" dirty="0"/>
              <a:t>ما ماشین </a:t>
            </a:r>
            <a:r>
              <a:rPr lang="fa-IR" dirty="0" err="1"/>
              <a:t>هایی</a:t>
            </a:r>
            <a:r>
              <a:rPr lang="fa-IR" dirty="0"/>
              <a:t> را </a:t>
            </a:r>
            <a:r>
              <a:rPr lang="fa-IR" dirty="0" err="1"/>
              <a:t>نمی</a:t>
            </a:r>
            <a:r>
              <a:rPr lang="fa-IR" dirty="0"/>
              <a:t> خواهیم که به این معنا که اهداف خود را دنبال می کنند، هوشمند باشند. ما می خواهیم آنها اهداف ما را دنبال کنند.</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11</a:t>
            </a:fld>
            <a:endParaRPr lang="en-US"/>
          </a:p>
        </p:txBody>
      </p:sp>
    </p:spTree>
    <p:extLst>
      <p:ext uri="{BB962C8B-B14F-4D97-AF65-F5344CB8AC3E}">
        <p14:creationId xmlns:p14="http://schemas.microsoft.com/office/powerpoint/2010/main" val="402084084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2003-B2B6-9958-A428-B19EC0818465}"/>
              </a:ext>
            </a:extLst>
          </p:cNvPr>
          <p:cNvSpPr>
            <a:spLocks noGrp="1"/>
          </p:cNvSpPr>
          <p:nvPr>
            <p:ph type="title"/>
          </p:nvPr>
        </p:nvSpPr>
        <p:spPr/>
        <p:txBody>
          <a:bodyPr/>
          <a:lstStyle/>
          <a:p>
            <a:pPr algn="r" rtl="1"/>
            <a:r>
              <a:rPr lang="fa-IR" dirty="0"/>
              <a:t>جستجوی </a:t>
            </a:r>
            <a:r>
              <a:rPr lang="en-US" dirty="0"/>
              <a:t>A*</a:t>
            </a:r>
            <a:r>
              <a:rPr lang="fa-IR" dirty="0"/>
              <a:t> </a:t>
            </a:r>
            <a:r>
              <a:rPr lang="fa-IR" dirty="0" err="1"/>
              <a:t>وزندار</a:t>
            </a:r>
            <a:endParaRPr lang="en-US" dirty="0"/>
          </a:p>
        </p:txBody>
      </p:sp>
      <p:sp>
        <p:nvSpPr>
          <p:cNvPr id="3" name="Content Placeholder 2">
            <a:extLst>
              <a:ext uri="{FF2B5EF4-FFF2-40B4-BE49-F238E27FC236}">
                <a16:creationId xmlns:a16="http://schemas.microsoft.com/office/drawing/2014/main" id="{A7FEBB03-75E3-864E-AF66-3B5D7E871231}"/>
              </a:ext>
            </a:extLst>
          </p:cNvPr>
          <p:cNvSpPr>
            <a:spLocks noGrp="1"/>
          </p:cNvSpPr>
          <p:nvPr>
            <p:ph idx="1"/>
          </p:nvPr>
        </p:nvSpPr>
        <p:spPr/>
        <p:txBody>
          <a:bodyPr/>
          <a:lstStyle/>
          <a:p>
            <a:pPr algn="r" rtl="1"/>
            <a:r>
              <a:rPr lang="fa-IR" dirty="0"/>
              <a:t>جستجوی </a:t>
            </a:r>
            <a:r>
              <a:rPr lang="en-US" dirty="0"/>
              <a:t>A*</a:t>
            </a:r>
            <a:r>
              <a:rPr lang="fa-IR" dirty="0"/>
              <a:t> ویژگی های خوب زیادی دارد، اما گره های زیادی را گسترش می دهد. </a:t>
            </a:r>
          </a:p>
          <a:p>
            <a:pPr algn="r" rtl="1"/>
            <a:r>
              <a:rPr lang="fa-IR" dirty="0"/>
              <a:t>ما می توانیم گره های کمتری را کشف کنیم (زمان و فضای کمتری را صرف کنیم) اگر بخواهیم راه حل </a:t>
            </a:r>
            <a:r>
              <a:rPr lang="fa-IR" dirty="0" err="1"/>
              <a:t>هایی</a:t>
            </a:r>
            <a:r>
              <a:rPr lang="fa-IR" dirty="0"/>
              <a:t> را بپذیریم که کمتر از حد مطلوب هستند، اما "به اندازه کافی خوب" هستند - چیزی که ما راه حل های رضایت بخش می </a:t>
            </a:r>
            <a:r>
              <a:rPr lang="fa-IR" dirty="0" err="1"/>
              <a:t>نامیم</a:t>
            </a:r>
            <a:r>
              <a:rPr lang="fa-IR" dirty="0"/>
              <a:t>.</a:t>
            </a:r>
          </a:p>
          <a:p>
            <a:pPr algn="r" rtl="1"/>
            <a:r>
              <a:rPr lang="fa-IR" dirty="0"/>
              <a:t> اگر به جستجوی </a:t>
            </a:r>
            <a:r>
              <a:rPr lang="en-US" dirty="0"/>
              <a:t>A*</a:t>
            </a:r>
            <a:r>
              <a:rPr lang="fa-IR" dirty="0"/>
              <a:t> اجازه دهیم از یک اکتشافی غیرقابل قبول استفاده کند - که ممکن است بیش از حد تخمین بزند - در این صورت خطر از دست دادن راه حل بهینه را داریم، اما اکتشافی به طور بالقوه می تواند دقیق تر باشد، در نتیجه تعداد گره های بسط داده شده را کاهش می دهد.</a:t>
            </a:r>
          </a:p>
          <a:p>
            <a:pPr algn="r" rtl="1"/>
            <a:r>
              <a:rPr lang="fa-IR" dirty="0"/>
              <a:t>رویکردی به نام جستجوی </a:t>
            </a:r>
            <a:r>
              <a:rPr lang="en-US" dirty="0"/>
              <a:t>A*</a:t>
            </a:r>
            <a:r>
              <a:rPr lang="fa-IR" dirty="0"/>
              <a:t> </a:t>
            </a:r>
            <a:r>
              <a:rPr lang="fa-IR" dirty="0" err="1"/>
              <a:t>وزندار</a:t>
            </a:r>
            <a:r>
              <a:rPr lang="fa-IR" dirty="0"/>
              <a:t> که در آن مقدار اکتشاف را سنگین تر وزن می کنیم و تابع ارزیابی زیر را به ما </a:t>
            </a:r>
            <a:r>
              <a:rPr lang="fa-IR" dirty="0" err="1"/>
              <a:t>می‌دهد</a:t>
            </a:r>
            <a:endParaRPr lang="en-US" dirty="0"/>
          </a:p>
        </p:txBody>
      </p:sp>
      <p:sp>
        <p:nvSpPr>
          <p:cNvPr id="4" name="Slide Number Placeholder 3">
            <a:extLst>
              <a:ext uri="{FF2B5EF4-FFF2-40B4-BE49-F238E27FC236}">
                <a16:creationId xmlns:a16="http://schemas.microsoft.com/office/drawing/2014/main" id="{38456E09-7BF1-7981-9CF8-EDD5EDC556BC}"/>
              </a:ext>
            </a:extLst>
          </p:cNvPr>
          <p:cNvSpPr>
            <a:spLocks noGrp="1"/>
          </p:cNvSpPr>
          <p:nvPr>
            <p:ph type="sldNum" sz="quarter" idx="12"/>
          </p:nvPr>
        </p:nvSpPr>
        <p:spPr/>
        <p:txBody>
          <a:bodyPr/>
          <a:lstStyle/>
          <a:p>
            <a:fld id="{F614FD8E-2B32-414C-808C-9C3DB6C0E6BF}" type="slidenum">
              <a:rPr lang="en-US" smtClean="0"/>
              <a:t>110</a:t>
            </a:fld>
            <a:endParaRPr lang="en-US"/>
          </a:p>
        </p:txBody>
      </p:sp>
      <p:pic>
        <p:nvPicPr>
          <p:cNvPr id="5" name="Picture 4">
            <a:extLst>
              <a:ext uri="{FF2B5EF4-FFF2-40B4-BE49-F238E27FC236}">
                <a16:creationId xmlns:a16="http://schemas.microsoft.com/office/drawing/2014/main" id="{C4AE0367-ABA3-C035-5591-1876E2E581F9}"/>
              </a:ext>
            </a:extLst>
          </p:cNvPr>
          <p:cNvPicPr>
            <a:picLocks noChangeAspect="1"/>
          </p:cNvPicPr>
          <p:nvPr/>
        </p:nvPicPr>
        <p:blipFill>
          <a:blip r:embed="rId2"/>
          <a:stretch>
            <a:fillRect/>
          </a:stretch>
        </p:blipFill>
        <p:spPr>
          <a:xfrm>
            <a:off x="4160349" y="4849751"/>
            <a:ext cx="3250937" cy="389514"/>
          </a:xfrm>
          <a:prstGeom prst="rect">
            <a:avLst/>
          </a:prstGeom>
        </p:spPr>
      </p:pic>
      <p:pic>
        <p:nvPicPr>
          <p:cNvPr id="6" name="Picture 5">
            <a:extLst>
              <a:ext uri="{FF2B5EF4-FFF2-40B4-BE49-F238E27FC236}">
                <a16:creationId xmlns:a16="http://schemas.microsoft.com/office/drawing/2014/main" id="{17209DF4-39A3-1A5A-9EBB-0A89A445E2E2}"/>
              </a:ext>
            </a:extLst>
          </p:cNvPr>
          <p:cNvPicPr>
            <a:picLocks noChangeAspect="1"/>
          </p:cNvPicPr>
          <p:nvPr/>
        </p:nvPicPr>
        <p:blipFill>
          <a:blip r:embed="rId3"/>
          <a:stretch>
            <a:fillRect/>
          </a:stretch>
        </p:blipFill>
        <p:spPr>
          <a:xfrm>
            <a:off x="8223643" y="4878983"/>
            <a:ext cx="648508" cy="360282"/>
          </a:xfrm>
          <a:prstGeom prst="rect">
            <a:avLst/>
          </a:prstGeom>
        </p:spPr>
      </p:pic>
    </p:spTree>
    <p:extLst>
      <p:ext uri="{BB962C8B-B14F-4D97-AF65-F5344CB8AC3E}">
        <p14:creationId xmlns:p14="http://schemas.microsoft.com/office/powerpoint/2010/main" val="171110908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9058D-B972-1748-2F06-AEE6AEBB9F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47F082-314B-9840-D64A-F80B806E9F9F}"/>
              </a:ext>
            </a:extLst>
          </p:cNvPr>
          <p:cNvSpPr>
            <a:spLocks noGrp="1"/>
          </p:cNvSpPr>
          <p:nvPr>
            <p:ph type="title"/>
          </p:nvPr>
        </p:nvSpPr>
        <p:spPr/>
        <p:txBody>
          <a:bodyPr/>
          <a:lstStyle/>
          <a:p>
            <a:pPr algn="r" rtl="1"/>
            <a:r>
              <a:rPr lang="fa-IR" dirty="0"/>
              <a:t>جستجوی </a:t>
            </a:r>
            <a:r>
              <a:rPr lang="en-US" dirty="0"/>
              <a:t>A*</a:t>
            </a:r>
            <a:r>
              <a:rPr lang="fa-IR" dirty="0"/>
              <a:t> </a:t>
            </a:r>
            <a:r>
              <a:rPr lang="fa-IR" dirty="0" err="1"/>
              <a:t>وزندار</a:t>
            </a:r>
            <a:endParaRPr lang="en-US" dirty="0"/>
          </a:p>
        </p:txBody>
      </p:sp>
      <p:sp>
        <p:nvSpPr>
          <p:cNvPr id="3" name="Content Placeholder 2">
            <a:extLst>
              <a:ext uri="{FF2B5EF4-FFF2-40B4-BE49-F238E27FC236}">
                <a16:creationId xmlns:a16="http://schemas.microsoft.com/office/drawing/2014/main" id="{5FA3BB9E-CE25-3921-8380-B9E448211106}"/>
              </a:ext>
            </a:extLst>
          </p:cNvPr>
          <p:cNvSpPr>
            <a:spLocks noGrp="1"/>
          </p:cNvSpPr>
          <p:nvPr>
            <p:ph idx="1"/>
          </p:nvPr>
        </p:nvSpPr>
        <p:spPr/>
        <p:txBody>
          <a:bodyPr/>
          <a:lstStyle/>
          <a:p>
            <a:pPr algn="r" rtl="1"/>
            <a:endParaRPr lang="en-US" dirty="0"/>
          </a:p>
          <a:p>
            <a:pPr algn="r" rtl="1"/>
            <a:endParaRPr lang="en-US" dirty="0"/>
          </a:p>
          <a:p>
            <a:pPr algn="r" rtl="1"/>
            <a:endParaRPr lang="en-US" dirty="0"/>
          </a:p>
          <a:p>
            <a:pPr algn="r" rtl="1"/>
            <a:endParaRPr lang="en-US" dirty="0"/>
          </a:p>
          <a:p>
            <a:pPr algn="r" rtl="1"/>
            <a:endParaRPr lang="en-US" dirty="0"/>
          </a:p>
          <a:p>
            <a:pPr algn="r" rtl="1"/>
            <a:endParaRPr lang="en-US" dirty="0"/>
          </a:p>
          <a:p>
            <a:pPr algn="r" rtl="1"/>
            <a:r>
              <a:rPr lang="fa-IR" dirty="0"/>
              <a:t>در (</a:t>
            </a:r>
            <a:r>
              <a:rPr lang="en-US" dirty="0"/>
              <a:t>a</a:t>
            </a:r>
            <a:r>
              <a:rPr lang="fa-IR" dirty="0"/>
              <a:t>)</a:t>
            </a:r>
            <a:r>
              <a:rPr lang="en-US" dirty="0"/>
              <a:t>، </a:t>
            </a:r>
            <a:r>
              <a:rPr lang="fa-IR" dirty="0"/>
              <a:t>جستجوی </a:t>
            </a:r>
            <a:r>
              <a:rPr lang="en-US" dirty="0"/>
              <a:t>A*</a:t>
            </a:r>
            <a:r>
              <a:rPr lang="fa-IR" dirty="0"/>
              <a:t> راه حل بهینه را پیدا می کند، اما برای یافتن آن باید بخش بزرگی از فضای حالت را کاوش کند. در (</a:t>
            </a:r>
            <a:r>
              <a:rPr lang="en-US" dirty="0"/>
              <a:t>b</a:t>
            </a:r>
            <a:r>
              <a:rPr lang="fa-IR" dirty="0"/>
              <a:t>)</a:t>
            </a:r>
            <a:r>
              <a:rPr lang="en-US" dirty="0"/>
              <a:t>، </a:t>
            </a:r>
            <a:r>
              <a:rPr lang="fa-IR" dirty="0"/>
              <a:t>جستجوی </a:t>
            </a:r>
            <a:r>
              <a:rPr lang="en-US" dirty="0"/>
              <a:t>A*</a:t>
            </a:r>
            <a:r>
              <a:rPr lang="fa-IR" dirty="0"/>
              <a:t> </a:t>
            </a:r>
            <a:r>
              <a:rPr lang="fa-IR" dirty="0" err="1"/>
              <a:t>وزندار</a:t>
            </a:r>
            <a:r>
              <a:rPr lang="en-US" dirty="0"/>
              <a:t> </a:t>
            </a:r>
            <a:r>
              <a:rPr lang="fa-IR" dirty="0"/>
              <a:t>راه </a:t>
            </a:r>
            <a:r>
              <a:rPr lang="fa-IR" dirty="0" err="1"/>
              <a:t>حلی</a:t>
            </a:r>
            <a:r>
              <a:rPr lang="fa-IR" dirty="0"/>
              <a:t> را پیدا می کند که کمی پرهزینه تر است، اما زمان جستجو بسیار سریعتر است.</a:t>
            </a:r>
          </a:p>
          <a:p>
            <a:pPr algn="r" rtl="1"/>
            <a:r>
              <a:rPr lang="fa-IR" dirty="0"/>
              <a:t>اگر راه حل بهینه هزینه </a:t>
            </a:r>
            <a:r>
              <a:rPr lang="en-US" dirty="0"/>
              <a:t>C*</a:t>
            </a:r>
            <a:r>
              <a:rPr lang="fa-IR" dirty="0"/>
              <a:t> داشته باشد، جستجوی </a:t>
            </a:r>
            <a:r>
              <a:rPr lang="en-US" dirty="0"/>
              <a:t>A* </a:t>
            </a:r>
            <a:r>
              <a:rPr lang="fa-IR" dirty="0"/>
              <a:t> </a:t>
            </a:r>
            <a:r>
              <a:rPr lang="fa-IR" dirty="0" err="1"/>
              <a:t>وزندار</a:t>
            </a:r>
            <a:r>
              <a:rPr lang="fa-IR" dirty="0"/>
              <a:t> راه </a:t>
            </a:r>
            <a:r>
              <a:rPr lang="fa-IR" dirty="0" err="1"/>
              <a:t>حلی</a:t>
            </a:r>
            <a:r>
              <a:rPr lang="fa-IR" dirty="0"/>
              <a:t> را پیدا می کند که هزینه آن در جایی بین </a:t>
            </a:r>
            <a:r>
              <a:rPr lang="en-US" dirty="0"/>
              <a:t>C*</a:t>
            </a:r>
            <a:r>
              <a:rPr lang="fa-IR" dirty="0"/>
              <a:t> و</a:t>
            </a:r>
            <a:r>
              <a:rPr lang="en-US" dirty="0" err="1"/>
              <a:t>WxC</a:t>
            </a:r>
            <a:r>
              <a:rPr lang="en-US" dirty="0"/>
              <a:t>*</a:t>
            </a:r>
            <a:r>
              <a:rPr lang="fa-IR" dirty="0"/>
              <a:t> است، اما در عمل معمولا نتایج بسیار نزدیک تری به </a:t>
            </a:r>
            <a:r>
              <a:rPr lang="en-US" dirty="0"/>
              <a:t>C*</a:t>
            </a:r>
            <a:r>
              <a:rPr lang="fa-IR" dirty="0"/>
              <a:t> به دست می آوریم.</a:t>
            </a:r>
            <a:endParaRPr lang="en-US" dirty="0"/>
          </a:p>
        </p:txBody>
      </p:sp>
      <p:sp>
        <p:nvSpPr>
          <p:cNvPr id="4" name="Slide Number Placeholder 3">
            <a:extLst>
              <a:ext uri="{FF2B5EF4-FFF2-40B4-BE49-F238E27FC236}">
                <a16:creationId xmlns:a16="http://schemas.microsoft.com/office/drawing/2014/main" id="{8B3BC41F-CAA5-11D9-364E-94270DCC96F8}"/>
              </a:ext>
            </a:extLst>
          </p:cNvPr>
          <p:cNvSpPr>
            <a:spLocks noGrp="1"/>
          </p:cNvSpPr>
          <p:nvPr>
            <p:ph type="sldNum" sz="quarter" idx="12"/>
          </p:nvPr>
        </p:nvSpPr>
        <p:spPr/>
        <p:txBody>
          <a:bodyPr/>
          <a:lstStyle/>
          <a:p>
            <a:fld id="{F614FD8E-2B32-414C-808C-9C3DB6C0E6BF}" type="slidenum">
              <a:rPr lang="en-US" smtClean="0"/>
              <a:t>111</a:t>
            </a:fld>
            <a:endParaRPr lang="en-US"/>
          </a:p>
        </p:txBody>
      </p:sp>
      <p:pic>
        <p:nvPicPr>
          <p:cNvPr id="7" name="Picture 6">
            <a:extLst>
              <a:ext uri="{FF2B5EF4-FFF2-40B4-BE49-F238E27FC236}">
                <a16:creationId xmlns:a16="http://schemas.microsoft.com/office/drawing/2014/main" id="{DC0AA281-112E-5985-CED8-BBD500C9AD59}"/>
              </a:ext>
            </a:extLst>
          </p:cNvPr>
          <p:cNvPicPr>
            <a:picLocks noChangeAspect="1"/>
          </p:cNvPicPr>
          <p:nvPr/>
        </p:nvPicPr>
        <p:blipFill>
          <a:blip r:embed="rId2"/>
          <a:stretch>
            <a:fillRect/>
          </a:stretch>
        </p:blipFill>
        <p:spPr>
          <a:xfrm>
            <a:off x="1311580" y="1762198"/>
            <a:ext cx="7189870" cy="2850270"/>
          </a:xfrm>
          <a:prstGeom prst="rect">
            <a:avLst/>
          </a:prstGeom>
        </p:spPr>
      </p:pic>
    </p:spTree>
    <p:extLst>
      <p:ext uri="{BB962C8B-B14F-4D97-AF65-F5344CB8AC3E}">
        <p14:creationId xmlns:p14="http://schemas.microsoft.com/office/powerpoint/2010/main" val="197433260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A436E-7102-4EDC-DAED-4A71828907C9}"/>
              </a:ext>
            </a:extLst>
          </p:cNvPr>
          <p:cNvSpPr>
            <a:spLocks noGrp="1"/>
          </p:cNvSpPr>
          <p:nvPr>
            <p:ph type="title"/>
          </p:nvPr>
        </p:nvSpPr>
        <p:spPr/>
        <p:txBody>
          <a:bodyPr/>
          <a:lstStyle/>
          <a:p>
            <a:pPr algn="r" rtl="1"/>
            <a:r>
              <a:rPr lang="fa-IR" dirty="0"/>
              <a:t>جستجوی محدود به حافظه</a:t>
            </a:r>
            <a:endParaRPr lang="en-US" dirty="0"/>
          </a:p>
        </p:txBody>
      </p:sp>
      <p:sp>
        <p:nvSpPr>
          <p:cNvPr id="3" name="Content Placeholder 2">
            <a:extLst>
              <a:ext uri="{FF2B5EF4-FFF2-40B4-BE49-F238E27FC236}">
                <a16:creationId xmlns:a16="http://schemas.microsoft.com/office/drawing/2014/main" id="{F0FD230F-6270-3329-2720-343C72FE69C3}"/>
              </a:ext>
            </a:extLst>
          </p:cNvPr>
          <p:cNvSpPr>
            <a:spLocks noGrp="1"/>
          </p:cNvSpPr>
          <p:nvPr>
            <p:ph idx="1"/>
          </p:nvPr>
        </p:nvSpPr>
        <p:spPr/>
        <p:txBody>
          <a:bodyPr/>
          <a:lstStyle/>
          <a:p>
            <a:pPr algn="r" rtl="1"/>
            <a:r>
              <a:rPr lang="fa-IR" dirty="0"/>
              <a:t>مشکل اصلی </a:t>
            </a:r>
            <a:r>
              <a:rPr lang="en-US" dirty="0"/>
              <a:t>A* </a:t>
            </a:r>
            <a:r>
              <a:rPr lang="fa-IR" dirty="0"/>
              <a:t>استفاده از حافظه است. </a:t>
            </a:r>
          </a:p>
          <a:p>
            <a:pPr algn="r" rtl="1"/>
            <a:r>
              <a:rPr lang="fa-IR" dirty="0"/>
              <a:t>در این بخش برخی از </a:t>
            </a:r>
            <a:r>
              <a:rPr lang="fa-IR" dirty="0" err="1"/>
              <a:t>الگوریتم</a:t>
            </a:r>
            <a:r>
              <a:rPr lang="fa-IR" dirty="0"/>
              <a:t> های کاملا جدید که از فضای موجود بهتر استفاده می کنند، پوشش خواهیم داد.</a:t>
            </a:r>
            <a:endParaRPr lang="en-US" dirty="0"/>
          </a:p>
        </p:txBody>
      </p:sp>
      <p:sp>
        <p:nvSpPr>
          <p:cNvPr id="4" name="Slide Number Placeholder 3">
            <a:extLst>
              <a:ext uri="{FF2B5EF4-FFF2-40B4-BE49-F238E27FC236}">
                <a16:creationId xmlns:a16="http://schemas.microsoft.com/office/drawing/2014/main" id="{F2944B1A-B4D2-F8F9-234F-785A5047854F}"/>
              </a:ext>
            </a:extLst>
          </p:cNvPr>
          <p:cNvSpPr>
            <a:spLocks noGrp="1"/>
          </p:cNvSpPr>
          <p:nvPr>
            <p:ph type="sldNum" sz="quarter" idx="12"/>
          </p:nvPr>
        </p:nvSpPr>
        <p:spPr/>
        <p:txBody>
          <a:bodyPr/>
          <a:lstStyle/>
          <a:p>
            <a:fld id="{F614FD8E-2B32-414C-808C-9C3DB6C0E6BF}" type="slidenum">
              <a:rPr lang="en-US" smtClean="0"/>
              <a:t>112</a:t>
            </a:fld>
            <a:endParaRPr lang="en-US"/>
          </a:p>
        </p:txBody>
      </p:sp>
    </p:spTree>
    <p:extLst>
      <p:ext uri="{BB962C8B-B14F-4D97-AF65-F5344CB8AC3E}">
        <p14:creationId xmlns:p14="http://schemas.microsoft.com/office/powerpoint/2010/main" val="105821317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4EF50-547C-0F5E-E316-06EE60B7E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614A04-527D-0B51-77A0-4191DFBEDDE4}"/>
              </a:ext>
            </a:extLst>
          </p:cNvPr>
          <p:cNvSpPr>
            <a:spLocks noGrp="1"/>
          </p:cNvSpPr>
          <p:nvPr>
            <p:ph type="title"/>
          </p:nvPr>
        </p:nvSpPr>
        <p:spPr/>
        <p:txBody>
          <a:bodyPr/>
          <a:lstStyle/>
          <a:p>
            <a:pPr algn="r" rtl="1"/>
            <a:r>
              <a:rPr lang="fa-IR" dirty="0"/>
              <a:t>جستجوی پرتو</a:t>
            </a:r>
            <a:endParaRPr lang="en-US" dirty="0"/>
          </a:p>
        </p:txBody>
      </p:sp>
      <p:sp>
        <p:nvSpPr>
          <p:cNvPr id="3" name="Content Placeholder 2">
            <a:extLst>
              <a:ext uri="{FF2B5EF4-FFF2-40B4-BE49-F238E27FC236}">
                <a16:creationId xmlns:a16="http://schemas.microsoft.com/office/drawing/2014/main" id="{D68A700F-66E4-8D25-9BF7-A42BF23B76CE}"/>
              </a:ext>
            </a:extLst>
          </p:cNvPr>
          <p:cNvSpPr>
            <a:spLocks noGrp="1"/>
          </p:cNvSpPr>
          <p:nvPr>
            <p:ph idx="1"/>
          </p:nvPr>
        </p:nvSpPr>
        <p:spPr/>
        <p:txBody>
          <a:bodyPr/>
          <a:lstStyle/>
          <a:p>
            <a:pPr algn="r" rtl="1"/>
            <a:r>
              <a:rPr lang="fa-IR" dirty="0"/>
              <a:t>جستجوی پرتو اندازه مرز را محدود می کند.</a:t>
            </a:r>
          </a:p>
          <a:p>
            <a:pPr algn="r" rtl="1"/>
            <a:r>
              <a:rPr lang="fa-IR" dirty="0"/>
              <a:t> ساده ترین روش این است که فقط </a:t>
            </a:r>
            <a:r>
              <a:rPr lang="en-US" dirty="0"/>
              <a:t>k</a:t>
            </a:r>
            <a:r>
              <a:rPr lang="fa-IR" dirty="0"/>
              <a:t> گره را با بهترین امتیاز نگه دارید و هر گره گسترش یافته دیگری را کنار بگذارید. </a:t>
            </a:r>
          </a:p>
          <a:p>
            <a:pPr algn="r" rtl="1"/>
            <a:r>
              <a:rPr lang="fa-IR" dirty="0"/>
              <a:t>این البته جستجو را ناقص و نامطلوب می کند، اما می توانیم از حافظه موجود به خوبی استفاده کنیم و </a:t>
            </a:r>
            <a:r>
              <a:rPr lang="fa-IR" dirty="0" err="1"/>
              <a:t>الگوریتم</a:t>
            </a:r>
            <a:r>
              <a:rPr lang="fa-IR" dirty="0"/>
              <a:t> سریع اجرا می شود زیرا گره های کمتری را گسترش می دهد. </a:t>
            </a:r>
          </a:p>
          <a:p>
            <a:pPr algn="r" rtl="1"/>
            <a:r>
              <a:rPr lang="fa-IR" dirty="0"/>
              <a:t>برای بسیاری از مشکلات می تواند راه حل های خوب و تقریبا بهینه پیدا کند.</a:t>
            </a:r>
            <a:endParaRPr lang="en-US" dirty="0"/>
          </a:p>
          <a:p>
            <a:pPr algn="r" rtl="1"/>
            <a:r>
              <a:rPr lang="fa-IR" dirty="0"/>
              <a:t>یک نسخه جایگزین از جستجوی پرتو محدودیت سختگیرانه ای در اندازه مرز نگه </a:t>
            </a:r>
            <a:r>
              <a:rPr lang="fa-IR" dirty="0" err="1"/>
              <a:t>نمی</a:t>
            </a:r>
            <a:r>
              <a:rPr lang="fa-IR" dirty="0"/>
              <a:t> دارد، بلکه در عوض هر گره ای را که امتیاز آن در محدوده </a:t>
            </a:r>
            <a:r>
              <a:rPr lang="el-GR" dirty="0"/>
              <a:t>δ</a:t>
            </a:r>
            <a:r>
              <a:rPr lang="fa-IR" dirty="0"/>
              <a:t> از  بهترین امتیاز است نگه می دارد.</a:t>
            </a:r>
            <a:endParaRPr lang="en-US" dirty="0"/>
          </a:p>
        </p:txBody>
      </p:sp>
      <p:sp>
        <p:nvSpPr>
          <p:cNvPr id="4" name="Slide Number Placeholder 3">
            <a:extLst>
              <a:ext uri="{FF2B5EF4-FFF2-40B4-BE49-F238E27FC236}">
                <a16:creationId xmlns:a16="http://schemas.microsoft.com/office/drawing/2014/main" id="{C3A7C907-E491-C79D-49B1-66B163C2AE35}"/>
              </a:ext>
            </a:extLst>
          </p:cNvPr>
          <p:cNvSpPr>
            <a:spLocks noGrp="1"/>
          </p:cNvSpPr>
          <p:nvPr>
            <p:ph type="sldNum" sz="quarter" idx="12"/>
          </p:nvPr>
        </p:nvSpPr>
        <p:spPr/>
        <p:txBody>
          <a:bodyPr/>
          <a:lstStyle/>
          <a:p>
            <a:fld id="{F614FD8E-2B32-414C-808C-9C3DB6C0E6BF}" type="slidenum">
              <a:rPr lang="en-US" smtClean="0"/>
              <a:t>113</a:t>
            </a:fld>
            <a:endParaRPr lang="en-US"/>
          </a:p>
        </p:txBody>
      </p:sp>
    </p:spTree>
    <p:extLst>
      <p:ext uri="{BB962C8B-B14F-4D97-AF65-F5344CB8AC3E}">
        <p14:creationId xmlns:p14="http://schemas.microsoft.com/office/powerpoint/2010/main" val="113357534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DF945-8A0A-F8A3-99C8-325620FF4D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0C1209-F693-8365-28C4-155DBA8EDAB4}"/>
              </a:ext>
            </a:extLst>
          </p:cNvPr>
          <p:cNvSpPr>
            <a:spLocks noGrp="1"/>
          </p:cNvSpPr>
          <p:nvPr>
            <p:ph type="title"/>
          </p:nvPr>
        </p:nvSpPr>
        <p:spPr/>
        <p:txBody>
          <a:bodyPr/>
          <a:lstStyle/>
          <a:p>
            <a:pPr algn="r" rtl="1"/>
            <a:r>
              <a:rPr lang="fa-IR" dirty="0"/>
              <a:t>جستجوی عمیق کننده تکراری </a:t>
            </a:r>
            <a:r>
              <a:rPr lang="en-US" dirty="0"/>
              <a:t>A*</a:t>
            </a:r>
            <a:r>
              <a:rPr lang="fa-IR" dirty="0"/>
              <a:t> (</a:t>
            </a:r>
            <a:r>
              <a:rPr lang="en-US" dirty="0"/>
              <a:t>IDA*</a:t>
            </a:r>
            <a:r>
              <a:rPr lang="fa-IR" dirty="0"/>
              <a:t>)</a:t>
            </a:r>
            <a:endParaRPr lang="en-US" dirty="0"/>
          </a:p>
        </p:txBody>
      </p:sp>
      <p:sp>
        <p:nvSpPr>
          <p:cNvPr id="3" name="Content Placeholder 2">
            <a:extLst>
              <a:ext uri="{FF2B5EF4-FFF2-40B4-BE49-F238E27FC236}">
                <a16:creationId xmlns:a16="http://schemas.microsoft.com/office/drawing/2014/main" id="{B1FB3869-C71C-CDFD-AB39-F139EA541776}"/>
              </a:ext>
            </a:extLst>
          </p:cNvPr>
          <p:cNvSpPr>
            <a:spLocks noGrp="1"/>
          </p:cNvSpPr>
          <p:nvPr>
            <p:ph idx="1"/>
          </p:nvPr>
        </p:nvSpPr>
        <p:spPr/>
        <p:txBody>
          <a:bodyPr/>
          <a:lstStyle/>
          <a:p>
            <a:pPr algn="r" rtl="1"/>
            <a:r>
              <a:rPr lang="en-US" dirty="0"/>
              <a:t>IDA* </a:t>
            </a:r>
            <a:r>
              <a:rPr lang="fa-IR" dirty="0"/>
              <a:t> مزایای </a:t>
            </a:r>
            <a:r>
              <a:rPr lang="en-US" dirty="0"/>
              <a:t>A*</a:t>
            </a:r>
            <a:r>
              <a:rPr lang="fa-IR" dirty="0"/>
              <a:t> را  به ما می دهد بدون نیاز به نگه داشتن همه حالت های به دست آمده در حافظه، اما به قیمت بازدید چندین بار از برخی حالت ها.</a:t>
            </a:r>
          </a:p>
          <a:p>
            <a:pPr algn="r" rtl="1"/>
            <a:r>
              <a:rPr lang="fa-IR" dirty="0"/>
              <a:t>در تعمیق تکراری استاندارد، معیار برش عمق است که در هر تکرار یک بار افزایش می یابد.</a:t>
            </a:r>
          </a:p>
          <a:p>
            <a:pPr algn="r" rtl="1"/>
            <a:r>
              <a:rPr lang="fa-IR" dirty="0"/>
              <a:t>اما در </a:t>
            </a:r>
            <a:r>
              <a:rPr lang="en-US" dirty="0"/>
              <a:t>IDA*</a:t>
            </a:r>
            <a:r>
              <a:rPr lang="fa-IR" dirty="0"/>
              <a:t> معیار برش </a:t>
            </a:r>
            <a:r>
              <a:rPr lang="en-US" dirty="0"/>
              <a:t>f-cost(</a:t>
            </a:r>
            <a:r>
              <a:rPr lang="en-US" dirty="0" err="1"/>
              <a:t>g+h</a:t>
            </a:r>
            <a:r>
              <a:rPr lang="en-US" dirty="0"/>
              <a:t>)</a:t>
            </a:r>
            <a:r>
              <a:rPr lang="fa-IR" dirty="0"/>
              <a:t> است یعنی در هر تکرار، مقدار برش کوچکترین هزینه </a:t>
            </a:r>
            <a:r>
              <a:rPr lang="en-US" dirty="0"/>
              <a:t>f</a:t>
            </a:r>
            <a:r>
              <a:rPr lang="fa-IR" dirty="0"/>
              <a:t> از هر گره ای است که از برش در تکرار قبلی فراتر رفته است. </a:t>
            </a:r>
          </a:p>
          <a:p>
            <a:pPr algn="r" rtl="1"/>
            <a:r>
              <a:rPr lang="fa-IR" dirty="0"/>
              <a:t>به عبارت دیگر، هر تکرار به طور کامل یک محدوده </a:t>
            </a:r>
            <a:r>
              <a:rPr lang="en-US" dirty="0"/>
              <a:t>f</a:t>
            </a:r>
            <a:r>
              <a:rPr lang="fa-IR" dirty="0"/>
              <a:t> را جستجو می کند، گره ای را درست فراتر از آن کانتور پیدا می کند و از هزینه آن گره به عنوان کانتور بعدی استفاده می کند.</a:t>
            </a:r>
            <a:endParaRPr lang="en-US" dirty="0"/>
          </a:p>
        </p:txBody>
      </p:sp>
      <p:sp>
        <p:nvSpPr>
          <p:cNvPr id="4" name="Slide Number Placeholder 3">
            <a:extLst>
              <a:ext uri="{FF2B5EF4-FFF2-40B4-BE49-F238E27FC236}">
                <a16:creationId xmlns:a16="http://schemas.microsoft.com/office/drawing/2014/main" id="{59E4CA4F-C479-2C34-CC7C-81C4713DD967}"/>
              </a:ext>
            </a:extLst>
          </p:cNvPr>
          <p:cNvSpPr>
            <a:spLocks noGrp="1"/>
          </p:cNvSpPr>
          <p:nvPr>
            <p:ph type="sldNum" sz="quarter" idx="12"/>
          </p:nvPr>
        </p:nvSpPr>
        <p:spPr/>
        <p:txBody>
          <a:bodyPr/>
          <a:lstStyle/>
          <a:p>
            <a:fld id="{F614FD8E-2B32-414C-808C-9C3DB6C0E6BF}" type="slidenum">
              <a:rPr lang="en-US" smtClean="0"/>
              <a:t>114</a:t>
            </a:fld>
            <a:endParaRPr lang="en-US"/>
          </a:p>
        </p:txBody>
      </p:sp>
    </p:spTree>
    <p:extLst>
      <p:ext uri="{BB962C8B-B14F-4D97-AF65-F5344CB8AC3E}">
        <p14:creationId xmlns:p14="http://schemas.microsoft.com/office/powerpoint/2010/main" val="278715295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E7F13-E55B-7BDF-9039-155E73D919F2}"/>
              </a:ext>
            </a:extLst>
          </p:cNvPr>
          <p:cNvSpPr>
            <a:spLocks noGrp="1"/>
          </p:cNvSpPr>
          <p:nvPr>
            <p:ph type="title"/>
          </p:nvPr>
        </p:nvSpPr>
        <p:spPr/>
        <p:txBody>
          <a:bodyPr/>
          <a:lstStyle/>
          <a:p>
            <a:pPr algn="r" rtl="1"/>
            <a:r>
              <a:rPr lang="fa-IR" dirty="0"/>
              <a:t>جستجوی اول بهترین بازگشتی (</a:t>
            </a:r>
            <a:r>
              <a:rPr lang="en-US" dirty="0"/>
              <a:t>RBFS</a:t>
            </a:r>
            <a:r>
              <a:rPr lang="fa-IR" dirty="0"/>
              <a:t>)</a:t>
            </a:r>
            <a:endParaRPr lang="en-US" dirty="0"/>
          </a:p>
        </p:txBody>
      </p:sp>
      <p:sp>
        <p:nvSpPr>
          <p:cNvPr id="3" name="Content Placeholder 2">
            <a:extLst>
              <a:ext uri="{FF2B5EF4-FFF2-40B4-BE49-F238E27FC236}">
                <a16:creationId xmlns:a16="http://schemas.microsoft.com/office/drawing/2014/main" id="{DFB9C115-D5E3-324E-2E5E-53C8F453EC4A}"/>
              </a:ext>
            </a:extLst>
          </p:cNvPr>
          <p:cNvSpPr>
            <a:spLocks noGrp="1"/>
          </p:cNvSpPr>
          <p:nvPr>
            <p:ph idx="1"/>
          </p:nvPr>
        </p:nvSpPr>
        <p:spPr/>
        <p:txBody>
          <a:bodyPr/>
          <a:lstStyle/>
          <a:p>
            <a:pPr algn="r" rtl="1"/>
            <a:r>
              <a:rPr lang="en-US" dirty="0"/>
              <a:t>RBFS </a:t>
            </a:r>
            <a:r>
              <a:rPr lang="fa-IR" dirty="0"/>
              <a:t> شبیه یک جستجوی عمق اول بازگشتی است، اما به جای ادامه نامحدود در مسیر فعلی، از متغیر</a:t>
            </a:r>
            <a:r>
              <a:rPr lang="en-US" dirty="0"/>
              <a:t>f-limit</a:t>
            </a:r>
            <a:r>
              <a:rPr lang="fa-IR" dirty="0"/>
              <a:t> </a:t>
            </a:r>
            <a:r>
              <a:rPr lang="en-US" dirty="0"/>
              <a:t> </a:t>
            </a:r>
            <a:r>
              <a:rPr lang="fa-IR" dirty="0"/>
              <a:t>برای پیگیری مقدار </a:t>
            </a:r>
            <a:r>
              <a:rPr lang="en-US" dirty="0"/>
              <a:t>f</a:t>
            </a:r>
            <a:r>
              <a:rPr lang="fa-IR" dirty="0"/>
              <a:t> بهترین مسیر جایگزین موجود از هر جد گره فعلی استفاده می کند. </a:t>
            </a:r>
          </a:p>
          <a:p>
            <a:pPr algn="r" rtl="1"/>
            <a:r>
              <a:rPr lang="fa-IR" dirty="0"/>
              <a:t>اگر گره فعلی از این حد فراتر رود، بازگشت به مسیر جایگزین رخ می دهد. با باز شدن بازگشت، </a:t>
            </a:r>
            <a:r>
              <a:rPr lang="en-US" dirty="0"/>
              <a:t>RBFS </a:t>
            </a:r>
            <a:r>
              <a:rPr lang="fa-IR" dirty="0"/>
              <a:t> مقدار هر گره را در طول مسیر با یک مقدار پشتیبان جایگزین می کند - بهترین مقدار فرزندان خود. </a:t>
            </a:r>
          </a:p>
          <a:p>
            <a:pPr algn="r" rtl="1"/>
            <a:r>
              <a:rPr lang="fa-IR" dirty="0"/>
              <a:t>به این ترتیب، </a:t>
            </a:r>
            <a:r>
              <a:rPr lang="en-US" dirty="0"/>
              <a:t>RBFS </a:t>
            </a:r>
            <a:r>
              <a:rPr lang="fa-IR" dirty="0"/>
              <a:t> مقدار بهترین برگ را در زیر درخت فراموش شده به خاطر می آورد و بنابراین می تواند تصمیم بگیرد که آیا ارزش گسترش مجدد زیر درخت را در زمان بعدی دارد یا خیر.</a:t>
            </a:r>
          </a:p>
          <a:p>
            <a:pPr algn="r" rtl="1"/>
            <a:r>
              <a:rPr lang="en-US" dirty="0"/>
              <a:t>RBFS </a:t>
            </a:r>
            <a:r>
              <a:rPr lang="fa-IR" dirty="0"/>
              <a:t> تا حدودی کارآمدتر از </a:t>
            </a:r>
            <a:r>
              <a:rPr lang="en-US" dirty="0"/>
              <a:t>IDA* </a:t>
            </a:r>
            <a:r>
              <a:rPr lang="fa-IR" dirty="0"/>
              <a:t> است، اما همچنان از بازسازی بیش از حد گره رنج می برد.</a:t>
            </a:r>
          </a:p>
          <a:p>
            <a:pPr algn="r" rtl="1"/>
            <a:r>
              <a:rPr lang="en-US" dirty="0"/>
              <a:t>RBFS </a:t>
            </a:r>
            <a:r>
              <a:rPr lang="fa-IR" dirty="0"/>
              <a:t> در صورتی بهینه است که تابع ابتکاری قابل قبول باشد. </a:t>
            </a:r>
          </a:p>
          <a:p>
            <a:pPr algn="r" rtl="1"/>
            <a:r>
              <a:rPr lang="fa-IR" dirty="0"/>
              <a:t>پیچیدگی فضایی آن در عمق عمیق ترین راه حل بهینه خطی است، اما توصیف پیچیدگی زمانی آن نسبتا دشوار است: هم به دقت تابع اکتشافی و هم به تعداد دفعات تغییر بهترین مسیر با گسترش گره ها بستگی دارد.</a:t>
            </a:r>
          </a:p>
          <a:p>
            <a:pPr algn="r" rtl="1"/>
            <a:endParaRPr lang="en-US" dirty="0"/>
          </a:p>
        </p:txBody>
      </p:sp>
      <p:sp>
        <p:nvSpPr>
          <p:cNvPr id="4" name="Slide Number Placeholder 3">
            <a:extLst>
              <a:ext uri="{FF2B5EF4-FFF2-40B4-BE49-F238E27FC236}">
                <a16:creationId xmlns:a16="http://schemas.microsoft.com/office/drawing/2014/main" id="{0DC733EC-86E6-3DBD-7260-61BFD2227D03}"/>
              </a:ext>
            </a:extLst>
          </p:cNvPr>
          <p:cNvSpPr>
            <a:spLocks noGrp="1"/>
          </p:cNvSpPr>
          <p:nvPr>
            <p:ph type="sldNum" sz="quarter" idx="12"/>
          </p:nvPr>
        </p:nvSpPr>
        <p:spPr/>
        <p:txBody>
          <a:bodyPr/>
          <a:lstStyle/>
          <a:p>
            <a:fld id="{F614FD8E-2B32-414C-808C-9C3DB6C0E6BF}" type="slidenum">
              <a:rPr lang="en-US" smtClean="0"/>
              <a:t>115</a:t>
            </a:fld>
            <a:endParaRPr lang="en-US"/>
          </a:p>
        </p:txBody>
      </p:sp>
    </p:spTree>
    <p:extLst>
      <p:ext uri="{BB962C8B-B14F-4D97-AF65-F5344CB8AC3E}">
        <p14:creationId xmlns:p14="http://schemas.microsoft.com/office/powerpoint/2010/main" val="424810113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C587C-6A5B-C0D2-040D-68ADAB1928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63C617-8E26-BF0E-FAF8-22F45BEF8D30}"/>
              </a:ext>
            </a:extLst>
          </p:cNvPr>
          <p:cNvSpPr>
            <a:spLocks noGrp="1"/>
          </p:cNvSpPr>
          <p:nvPr>
            <p:ph type="title"/>
          </p:nvPr>
        </p:nvSpPr>
        <p:spPr/>
        <p:txBody>
          <a:bodyPr/>
          <a:lstStyle/>
          <a:p>
            <a:pPr algn="r" rtl="1"/>
            <a:r>
              <a:rPr lang="fa-IR" dirty="0"/>
              <a:t>جستجوی اول بهترین بازگشتی (</a:t>
            </a:r>
            <a:r>
              <a:rPr lang="en-US" dirty="0"/>
              <a:t>RBFS</a:t>
            </a:r>
            <a:r>
              <a:rPr lang="fa-IR" dirty="0"/>
              <a:t>)</a:t>
            </a:r>
            <a:endParaRPr lang="en-US" dirty="0"/>
          </a:p>
        </p:txBody>
      </p:sp>
      <p:sp>
        <p:nvSpPr>
          <p:cNvPr id="3" name="Content Placeholder 2">
            <a:extLst>
              <a:ext uri="{FF2B5EF4-FFF2-40B4-BE49-F238E27FC236}">
                <a16:creationId xmlns:a16="http://schemas.microsoft.com/office/drawing/2014/main" id="{C9085286-D950-41E4-2157-4B5FB715C8E1}"/>
              </a:ext>
            </a:extLst>
          </p:cNvPr>
          <p:cNvSpPr>
            <a:spLocks noGrp="1"/>
          </p:cNvSpPr>
          <p:nvPr>
            <p:ph idx="1"/>
          </p:nvPr>
        </p:nvSpPr>
        <p:spPr/>
        <p:txBody>
          <a:bodyPr/>
          <a:lstStyle/>
          <a:p>
            <a:pPr algn="r" rtl="1"/>
            <a:endParaRPr lang="en-US" dirty="0"/>
          </a:p>
        </p:txBody>
      </p:sp>
      <p:sp>
        <p:nvSpPr>
          <p:cNvPr id="4" name="Slide Number Placeholder 3">
            <a:extLst>
              <a:ext uri="{FF2B5EF4-FFF2-40B4-BE49-F238E27FC236}">
                <a16:creationId xmlns:a16="http://schemas.microsoft.com/office/drawing/2014/main" id="{43B38EC2-FA95-39E7-9E5F-A16C9992F752}"/>
              </a:ext>
            </a:extLst>
          </p:cNvPr>
          <p:cNvSpPr>
            <a:spLocks noGrp="1"/>
          </p:cNvSpPr>
          <p:nvPr>
            <p:ph type="sldNum" sz="quarter" idx="12"/>
          </p:nvPr>
        </p:nvSpPr>
        <p:spPr/>
        <p:txBody>
          <a:bodyPr/>
          <a:lstStyle/>
          <a:p>
            <a:fld id="{F614FD8E-2B32-414C-808C-9C3DB6C0E6BF}" type="slidenum">
              <a:rPr lang="en-US" smtClean="0"/>
              <a:t>116</a:t>
            </a:fld>
            <a:endParaRPr lang="en-US"/>
          </a:p>
        </p:txBody>
      </p:sp>
      <p:pic>
        <p:nvPicPr>
          <p:cNvPr id="5" name="Picture 4">
            <a:extLst>
              <a:ext uri="{FF2B5EF4-FFF2-40B4-BE49-F238E27FC236}">
                <a16:creationId xmlns:a16="http://schemas.microsoft.com/office/drawing/2014/main" id="{68C30F5F-D645-6CF9-ADB9-A898561D1C89}"/>
              </a:ext>
            </a:extLst>
          </p:cNvPr>
          <p:cNvPicPr>
            <a:picLocks noChangeAspect="1"/>
          </p:cNvPicPr>
          <p:nvPr/>
        </p:nvPicPr>
        <p:blipFill>
          <a:blip r:embed="rId2"/>
          <a:stretch>
            <a:fillRect/>
          </a:stretch>
        </p:blipFill>
        <p:spPr>
          <a:xfrm>
            <a:off x="1842145" y="1905000"/>
            <a:ext cx="7964011" cy="2591162"/>
          </a:xfrm>
          <a:prstGeom prst="rect">
            <a:avLst/>
          </a:prstGeom>
        </p:spPr>
      </p:pic>
      <p:pic>
        <p:nvPicPr>
          <p:cNvPr id="6" name="Picture 5">
            <a:extLst>
              <a:ext uri="{FF2B5EF4-FFF2-40B4-BE49-F238E27FC236}">
                <a16:creationId xmlns:a16="http://schemas.microsoft.com/office/drawing/2014/main" id="{70BF0186-1062-9487-690D-365CBD66484D}"/>
              </a:ext>
            </a:extLst>
          </p:cNvPr>
          <p:cNvPicPr>
            <a:picLocks noChangeAspect="1"/>
          </p:cNvPicPr>
          <p:nvPr/>
        </p:nvPicPr>
        <p:blipFill>
          <a:blip r:embed="rId3"/>
          <a:stretch>
            <a:fillRect/>
          </a:stretch>
        </p:blipFill>
        <p:spPr>
          <a:xfrm>
            <a:off x="1851671" y="1943105"/>
            <a:ext cx="7954485" cy="2514951"/>
          </a:xfrm>
          <a:prstGeom prst="rect">
            <a:avLst/>
          </a:prstGeom>
        </p:spPr>
      </p:pic>
      <p:pic>
        <p:nvPicPr>
          <p:cNvPr id="7" name="Picture 6">
            <a:extLst>
              <a:ext uri="{FF2B5EF4-FFF2-40B4-BE49-F238E27FC236}">
                <a16:creationId xmlns:a16="http://schemas.microsoft.com/office/drawing/2014/main" id="{C03F454F-25C5-4829-F26D-032694ED9C2B}"/>
              </a:ext>
            </a:extLst>
          </p:cNvPr>
          <p:cNvPicPr>
            <a:picLocks noChangeAspect="1"/>
          </p:cNvPicPr>
          <p:nvPr/>
        </p:nvPicPr>
        <p:blipFill>
          <a:blip r:embed="rId4"/>
          <a:stretch>
            <a:fillRect/>
          </a:stretch>
        </p:blipFill>
        <p:spPr>
          <a:xfrm>
            <a:off x="1851671" y="1905000"/>
            <a:ext cx="7973538" cy="3143689"/>
          </a:xfrm>
          <a:prstGeom prst="rect">
            <a:avLst/>
          </a:prstGeom>
        </p:spPr>
      </p:pic>
    </p:spTree>
    <p:extLst>
      <p:ext uri="{BB962C8B-B14F-4D97-AF65-F5344CB8AC3E}">
        <p14:creationId xmlns:p14="http://schemas.microsoft.com/office/powerpoint/2010/main" val="428524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78C63-C505-F0DA-475C-1C944948B6B2}"/>
              </a:ext>
            </a:extLst>
          </p:cNvPr>
          <p:cNvSpPr>
            <a:spLocks noGrp="1"/>
          </p:cNvSpPr>
          <p:nvPr>
            <p:ph type="title"/>
          </p:nvPr>
        </p:nvSpPr>
        <p:spPr/>
        <p:txBody>
          <a:bodyPr/>
          <a:lstStyle/>
          <a:p>
            <a:pPr algn="r" rtl="1"/>
            <a:r>
              <a:rPr lang="fa-IR" dirty="0"/>
              <a:t>جستجوی </a:t>
            </a:r>
            <a:r>
              <a:rPr lang="en-US" dirty="0"/>
              <a:t>A*</a:t>
            </a:r>
            <a:r>
              <a:rPr lang="fa-IR" dirty="0"/>
              <a:t> با حافظه محدود ساده سازی شده (</a:t>
            </a:r>
            <a:r>
              <a:rPr lang="en-US" dirty="0"/>
              <a:t>SMA*</a:t>
            </a:r>
            <a:r>
              <a:rPr lang="fa-IR" dirty="0"/>
              <a:t>)</a:t>
            </a:r>
            <a:endParaRPr lang="en-US" dirty="0"/>
          </a:p>
        </p:txBody>
      </p:sp>
      <p:sp>
        <p:nvSpPr>
          <p:cNvPr id="3" name="Content Placeholder 2">
            <a:extLst>
              <a:ext uri="{FF2B5EF4-FFF2-40B4-BE49-F238E27FC236}">
                <a16:creationId xmlns:a16="http://schemas.microsoft.com/office/drawing/2014/main" id="{5A5CA142-1348-3DD1-0BA4-F1F0B4AB5E07}"/>
              </a:ext>
            </a:extLst>
          </p:cNvPr>
          <p:cNvSpPr>
            <a:spLocks noGrp="1"/>
          </p:cNvSpPr>
          <p:nvPr>
            <p:ph idx="1"/>
          </p:nvPr>
        </p:nvSpPr>
        <p:spPr/>
        <p:txBody>
          <a:bodyPr/>
          <a:lstStyle/>
          <a:p>
            <a:pPr algn="r" rtl="1"/>
            <a:r>
              <a:rPr lang="en-US" dirty="0"/>
              <a:t>IDA* </a:t>
            </a:r>
            <a:r>
              <a:rPr lang="fa-IR" dirty="0"/>
              <a:t> و </a:t>
            </a:r>
            <a:r>
              <a:rPr lang="en-US" dirty="0"/>
              <a:t>RBFS</a:t>
            </a:r>
            <a:r>
              <a:rPr lang="fa-IR" dirty="0"/>
              <a:t> </a:t>
            </a:r>
            <a:r>
              <a:rPr lang="en-US" dirty="0"/>
              <a:t> </a:t>
            </a:r>
            <a:r>
              <a:rPr lang="fa-IR" dirty="0"/>
              <a:t>از استفاده بسیار کم از حافظه رنج می برند. بین تکرارها، </a:t>
            </a:r>
            <a:r>
              <a:rPr lang="en-US" dirty="0"/>
              <a:t>IDA* </a:t>
            </a:r>
            <a:r>
              <a:rPr lang="fa-IR" dirty="0"/>
              <a:t> فقط یک عدد واحد را حفظ می کند: محدودیت هزینه فعلی.</a:t>
            </a:r>
          </a:p>
          <a:p>
            <a:pPr algn="r" rtl="1"/>
            <a:r>
              <a:rPr lang="fa-IR" dirty="0"/>
              <a:t> </a:t>
            </a:r>
            <a:r>
              <a:rPr lang="en-US" dirty="0"/>
              <a:t>RBFS </a:t>
            </a:r>
            <a:r>
              <a:rPr lang="fa-IR" dirty="0"/>
              <a:t> اطلاعات بیشتری را در حافظه حفظ می کند، اما فقط از فضای خطی استفاده می کند: حتی اگر حافظه بیشتری در دسترس باشد، </a:t>
            </a:r>
            <a:r>
              <a:rPr lang="en-US" dirty="0"/>
              <a:t>RBFS </a:t>
            </a:r>
            <a:r>
              <a:rPr lang="fa-IR" dirty="0"/>
              <a:t> راهی برای استفاده از آن ندارد. </a:t>
            </a:r>
          </a:p>
          <a:p>
            <a:pPr algn="r" rtl="1"/>
            <a:r>
              <a:rPr lang="fa-IR" dirty="0"/>
              <a:t>از آنجایی که آنها بیشتر کارهایی را که انجام داده </a:t>
            </a:r>
            <a:r>
              <a:rPr lang="fa-IR" dirty="0" err="1"/>
              <a:t>اند</a:t>
            </a:r>
            <a:r>
              <a:rPr lang="fa-IR" dirty="0"/>
              <a:t> فراموش می کنند، هر دو </a:t>
            </a:r>
            <a:r>
              <a:rPr lang="fa-IR" dirty="0" err="1"/>
              <a:t>الگوریتم</a:t>
            </a:r>
            <a:r>
              <a:rPr lang="fa-IR" dirty="0"/>
              <a:t> ممکن است در نهایت چندین بار حالت های مشابه را دوباره بررسی کنند.</a:t>
            </a:r>
          </a:p>
          <a:p>
            <a:pPr algn="r" rtl="1"/>
            <a:r>
              <a:rPr lang="fa-IR" dirty="0"/>
              <a:t>بنابراین، منطقی به نظر می رسد که تعیین کنیم چه مقدار حافظه در دسترس داریم و به یک </a:t>
            </a:r>
            <a:r>
              <a:rPr lang="fa-IR" dirty="0" err="1"/>
              <a:t>الگوریتم</a:t>
            </a:r>
            <a:r>
              <a:rPr lang="fa-IR" dirty="0"/>
              <a:t> اجازه می دهیم از همه آن استفاده کند.</a:t>
            </a:r>
          </a:p>
          <a:p>
            <a:pPr algn="r" rtl="1"/>
            <a:r>
              <a:rPr lang="en-US" dirty="0"/>
              <a:t>SMA* </a:t>
            </a:r>
            <a:r>
              <a:rPr lang="fa-IR" dirty="0"/>
              <a:t> درست مانند </a:t>
            </a:r>
            <a:r>
              <a:rPr lang="en-US" dirty="0"/>
              <a:t>A* </a:t>
            </a:r>
            <a:r>
              <a:rPr lang="fa-IR" dirty="0"/>
              <a:t> پیش می رود و بهترین برگ را تا زمانی که حافظه پر شود گسترش می دهد. در این مرحله، </a:t>
            </a:r>
            <a:r>
              <a:rPr lang="fa-IR" dirty="0" err="1"/>
              <a:t>نمی</a:t>
            </a:r>
            <a:r>
              <a:rPr lang="fa-IR" dirty="0"/>
              <a:t> تواند یک گره جدید را بدون حذف یک گره قدیمی به درخت جستجو اضافه کند. </a:t>
            </a:r>
            <a:r>
              <a:rPr lang="en-US" dirty="0"/>
              <a:t>SMA*</a:t>
            </a:r>
            <a:r>
              <a:rPr lang="fa-IR" dirty="0"/>
              <a:t> </a:t>
            </a:r>
            <a:r>
              <a:rPr lang="en-US" dirty="0"/>
              <a:t> </a:t>
            </a:r>
            <a:r>
              <a:rPr lang="fa-IR" dirty="0"/>
              <a:t>همیشه بدترین گره برگ را حذف می کند - گره ای که بالاترین مقدار را دارد.</a:t>
            </a:r>
            <a:endParaRPr lang="en-US" dirty="0"/>
          </a:p>
        </p:txBody>
      </p:sp>
      <p:sp>
        <p:nvSpPr>
          <p:cNvPr id="4" name="Slide Number Placeholder 3">
            <a:extLst>
              <a:ext uri="{FF2B5EF4-FFF2-40B4-BE49-F238E27FC236}">
                <a16:creationId xmlns:a16="http://schemas.microsoft.com/office/drawing/2014/main" id="{F638A421-04FA-D2B2-6190-6A09B09767C4}"/>
              </a:ext>
            </a:extLst>
          </p:cNvPr>
          <p:cNvSpPr>
            <a:spLocks noGrp="1"/>
          </p:cNvSpPr>
          <p:nvPr>
            <p:ph type="sldNum" sz="quarter" idx="12"/>
          </p:nvPr>
        </p:nvSpPr>
        <p:spPr/>
        <p:txBody>
          <a:bodyPr/>
          <a:lstStyle/>
          <a:p>
            <a:fld id="{F614FD8E-2B32-414C-808C-9C3DB6C0E6BF}" type="slidenum">
              <a:rPr lang="en-US" smtClean="0"/>
              <a:t>117</a:t>
            </a:fld>
            <a:endParaRPr lang="en-US"/>
          </a:p>
        </p:txBody>
      </p:sp>
    </p:spTree>
    <p:extLst>
      <p:ext uri="{BB962C8B-B14F-4D97-AF65-F5344CB8AC3E}">
        <p14:creationId xmlns:p14="http://schemas.microsoft.com/office/powerpoint/2010/main" val="220188334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F3AFD-FBB9-5374-9E6B-D2121A8743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DC4578-289C-6A2A-CFC2-101273569E7E}"/>
              </a:ext>
            </a:extLst>
          </p:cNvPr>
          <p:cNvSpPr>
            <a:spLocks noGrp="1"/>
          </p:cNvSpPr>
          <p:nvPr>
            <p:ph type="title"/>
          </p:nvPr>
        </p:nvSpPr>
        <p:spPr/>
        <p:txBody>
          <a:bodyPr/>
          <a:lstStyle/>
          <a:p>
            <a:pPr algn="r" rtl="1"/>
            <a:r>
              <a:rPr lang="fa-IR" dirty="0"/>
              <a:t>جستجوی </a:t>
            </a:r>
            <a:r>
              <a:rPr lang="en-US" dirty="0"/>
              <a:t>A*</a:t>
            </a:r>
            <a:r>
              <a:rPr lang="fa-IR" dirty="0"/>
              <a:t> با حافظه محدود ساده سازی شده (</a:t>
            </a:r>
            <a:r>
              <a:rPr lang="en-US" dirty="0"/>
              <a:t>SMA*</a:t>
            </a:r>
            <a:r>
              <a:rPr lang="fa-IR" dirty="0"/>
              <a:t>)</a:t>
            </a:r>
            <a:endParaRPr lang="en-US" dirty="0"/>
          </a:p>
        </p:txBody>
      </p:sp>
      <p:sp>
        <p:nvSpPr>
          <p:cNvPr id="3" name="Content Placeholder 2">
            <a:extLst>
              <a:ext uri="{FF2B5EF4-FFF2-40B4-BE49-F238E27FC236}">
                <a16:creationId xmlns:a16="http://schemas.microsoft.com/office/drawing/2014/main" id="{745546B4-8272-9D64-22BF-78B55B56E5BC}"/>
              </a:ext>
            </a:extLst>
          </p:cNvPr>
          <p:cNvSpPr>
            <a:spLocks noGrp="1"/>
          </p:cNvSpPr>
          <p:nvPr>
            <p:ph idx="1"/>
          </p:nvPr>
        </p:nvSpPr>
        <p:spPr/>
        <p:txBody>
          <a:bodyPr/>
          <a:lstStyle/>
          <a:p>
            <a:pPr algn="r" rtl="1"/>
            <a:r>
              <a:rPr lang="fa-IR" dirty="0"/>
              <a:t>مانند </a:t>
            </a:r>
            <a:r>
              <a:rPr lang="en-US" dirty="0"/>
              <a:t>RBFS، SMA*</a:t>
            </a:r>
            <a:r>
              <a:rPr lang="fa-IR" dirty="0"/>
              <a:t> </a:t>
            </a:r>
            <a:r>
              <a:rPr lang="en-US" dirty="0"/>
              <a:t> </a:t>
            </a:r>
            <a:r>
              <a:rPr lang="fa-IR" dirty="0"/>
              <a:t>سپس از مقدار گره فراموش شده به والد خود نسخه پشتیبان تهیه می کند. </a:t>
            </a:r>
          </a:p>
          <a:p>
            <a:pPr algn="r" rtl="1"/>
            <a:r>
              <a:rPr lang="fa-IR" dirty="0"/>
              <a:t>به این ترتیب، جد یک </a:t>
            </a:r>
            <a:r>
              <a:rPr lang="fa-IR" dirty="0" err="1"/>
              <a:t>زیردرخت</a:t>
            </a:r>
            <a:r>
              <a:rPr lang="fa-IR" dirty="0"/>
              <a:t> فراموش شده کیفیت بهترین مسیر را در آن زیر درخت می داند. </a:t>
            </a:r>
          </a:p>
          <a:p>
            <a:pPr algn="r" rtl="1"/>
            <a:r>
              <a:rPr lang="fa-IR" dirty="0"/>
              <a:t>با استفاده از این اطلاعات، </a:t>
            </a:r>
            <a:r>
              <a:rPr lang="en-US" dirty="0"/>
              <a:t>SMA* </a:t>
            </a:r>
            <a:r>
              <a:rPr lang="fa-IR" dirty="0"/>
              <a:t> تنها زمانی </a:t>
            </a:r>
            <a:r>
              <a:rPr lang="fa-IR" dirty="0" err="1"/>
              <a:t>زیردرخت</a:t>
            </a:r>
            <a:r>
              <a:rPr lang="fa-IR" dirty="0"/>
              <a:t> را بازسازی می کند که نشان داده شود همه مسیرهای دیگر بدتر از مسیری است که فراموش کرده است.</a:t>
            </a:r>
          </a:p>
          <a:p>
            <a:pPr algn="r" rtl="1"/>
            <a:r>
              <a:rPr lang="fa-IR" dirty="0"/>
              <a:t>برای جلوگیری از انتخاب یک گره برای حذف و گسترش، </a:t>
            </a:r>
            <a:r>
              <a:rPr lang="en-US" dirty="0"/>
              <a:t>SMA* </a:t>
            </a:r>
            <a:r>
              <a:rPr lang="fa-IR" dirty="0"/>
              <a:t> جدیدترین بهترین برگ را گسترش می دهد و قدیمی ترین بدترین برگ را حذف می کند.</a:t>
            </a:r>
          </a:p>
          <a:p>
            <a:pPr algn="r" rtl="1"/>
            <a:r>
              <a:rPr lang="en-US" dirty="0"/>
              <a:t>SMA* </a:t>
            </a:r>
            <a:r>
              <a:rPr lang="fa-IR" dirty="0"/>
              <a:t>اگر راه حل قابل دسترسی وجود داشته باشد، کامل می شود - یعنی اگر عمق کم عمق ترین گره هدف، کمتر از اندازه حافظه باشد (که در گره ها بیان می شود). </a:t>
            </a:r>
          </a:p>
          <a:p>
            <a:pPr algn="r" rtl="1"/>
            <a:r>
              <a:rPr lang="fa-IR" dirty="0"/>
              <a:t>اگر راه حل بهینه قابل دسترسی باشد، بهینه است. در غیر این صورت، بهترین راه حل قابل دسترسی را </a:t>
            </a:r>
            <a:r>
              <a:rPr lang="fa-IR" dirty="0" err="1"/>
              <a:t>برمی</a:t>
            </a:r>
            <a:r>
              <a:rPr lang="fa-IR" dirty="0"/>
              <a:t> گرداند.</a:t>
            </a:r>
            <a:endParaRPr lang="en-US" dirty="0"/>
          </a:p>
        </p:txBody>
      </p:sp>
      <p:sp>
        <p:nvSpPr>
          <p:cNvPr id="4" name="Slide Number Placeholder 3">
            <a:extLst>
              <a:ext uri="{FF2B5EF4-FFF2-40B4-BE49-F238E27FC236}">
                <a16:creationId xmlns:a16="http://schemas.microsoft.com/office/drawing/2014/main" id="{E4E2DCDD-D74B-BB89-6B24-F264792BE12A}"/>
              </a:ext>
            </a:extLst>
          </p:cNvPr>
          <p:cNvSpPr>
            <a:spLocks noGrp="1"/>
          </p:cNvSpPr>
          <p:nvPr>
            <p:ph type="sldNum" sz="quarter" idx="12"/>
          </p:nvPr>
        </p:nvSpPr>
        <p:spPr/>
        <p:txBody>
          <a:bodyPr/>
          <a:lstStyle/>
          <a:p>
            <a:fld id="{F614FD8E-2B32-414C-808C-9C3DB6C0E6BF}" type="slidenum">
              <a:rPr lang="en-US" smtClean="0"/>
              <a:t>118</a:t>
            </a:fld>
            <a:endParaRPr lang="en-US"/>
          </a:p>
        </p:txBody>
      </p:sp>
    </p:spTree>
    <p:extLst>
      <p:ext uri="{BB962C8B-B14F-4D97-AF65-F5344CB8AC3E}">
        <p14:creationId xmlns:p14="http://schemas.microsoft.com/office/powerpoint/2010/main" val="340576118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293DE-6825-D2B0-224B-75888FA27E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37B5D9-D5F6-59DC-59DE-887E417699EF}"/>
              </a:ext>
            </a:extLst>
          </p:cNvPr>
          <p:cNvSpPr>
            <a:spLocks noGrp="1"/>
          </p:cNvSpPr>
          <p:nvPr>
            <p:ph type="title"/>
          </p:nvPr>
        </p:nvSpPr>
        <p:spPr/>
        <p:txBody>
          <a:bodyPr/>
          <a:lstStyle/>
          <a:p>
            <a:pPr algn="r" rtl="1"/>
            <a:r>
              <a:rPr lang="fa-IR" dirty="0"/>
              <a:t>مقایسه </a:t>
            </a:r>
            <a:r>
              <a:rPr lang="fa-IR" dirty="0" err="1"/>
              <a:t>الگوریتم</a:t>
            </a:r>
            <a:r>
              <a:rPr lang="fa-IR" dirty="0"/>
              <a:t> ها</a:t>
            </a:r>
            <a:endParaRPr lang="en-US" dirty="0"/>
          </a:p>
        </p:txBody>
      </p:sp>
      <p:sp>
        <p:nvSpPr>
          <p:cNvPr id="3" name="Content Placeholder 2">
            <a:extLst>
              <a:ext uri="{FF2B5EF4-FFF2-40B4-BE49-F238E27FC236}">
                <a16:creationId xmlns:a16="http://schemas.microsoft.com/office/drawing/2014/main" id="{0152F624-A82E-9873-25EA-CA925ED90072}"/>
              </a:ext>
            </a:extLst>
          </p:cNvPr>
          <p:cNvSpPr>
            <a:spLocks noGrp="1"/>
          </p:cNvSpPr>
          <p:nvPr>
            <p:ph idx="1"/>
          </p:nvPr>
        </p:nvSpPr>
        <p:spPr/>
        <p:txBody>
          <a:bodyPr/>
          <a:lstStyle/>
          <a:p>
            <a:pPr algn="r" rtl="1"/>
            <a:r>
              <a:rPr lang="fa-IR" dirty="0"/>
              <a:t>از لحاظ مدیریت حافظه</a:t>
            </a:r>
          </a:p>
          <a:p>
            <a:pPr lvl="1" algn="r" rtl="1"/>
            <a:r>
              <a:rPr lang="fa-IR" dirty="0"/>
              <a:t>روش های جستجوی </a:t>
            </a:r>
            <a:r>
              <a:rPr lang="fa-IR" dirty="0" err="1"/>
              <a:t>نااگاهانه</a:t>
            </a:r>
            <a:r>
              <a:rPr lang="fa-IR" dirty="0"/>
              <a:t> نیاز به فضای بسیار زیادی برای ذخیره گره های بسط داده نشده دارند</a:t>
            </a:r>
          </a:p>
          <a:p>
            <a:pPr lvl="1" algn="r" rtl="1"/>
            <a:r>
              <a:rPr lang="fa-IR" dirty="0"/>
              <a:t>روش </a:t>
            </a:r>
            <a:r>
              <a:rPr lang="en-US" dirty="0"/>
              <a:t>A*</a:t>
            </a:r>
            <a:r>
              <a:rPr lang="fa-IR" dirty="0"/>
              <a:t> </a:t>
            </a:r>
            <a:r>
              <a:rPr lang="fa-IR" dirty="0" err="1"/>
              <a:t>معملا</a:t>
            </a:r>
            <a:r>
              <a:rPr lang="fa-IR" dirty="0"/>
              <a:t> فضای ذخیره سازی کمتری نسبت به جستجوهای </a:t>
            </a:r>
            <a:r>
              <a:rPr lang="fa-IR" dirty="0" err="1"/>
              <a:t>نااگاهانه</a:t>
            </a:r>
            <a:r>
              <a:rPr lang="fa-IR" dirty="0"/>
              <a:t> نیاز دارد</a:t>
            </a:r>
          </a:p>
          <a:p>
            <a:pPr lvl="1" algn="r" rtl="1"/>
            <a:r>
              <a:rPr lang="fa-IR" dirty="0"/>
              <a:t>روش </a:t>
            </a:r>
            <a:r>
              <a:rPr lang="en-US" dirty="0"/>
              <a:t>IDA*</a:t>
            </a:r>
            <a:r>
              <a:rPr lang="fa-IR" dirty="0"/>
              <a:t> مصرف نمایی حافظه را به خطی تقلیل می دهد </a:t>
            </a:r>
          </a:p>
          <a:p>
            <a:pPr lvl="1" algn="r" rtl="1"/>
            <a:r>
              <a:rPr lang="en-US" dirty="0"/>
              <a:t>RBFS</a:t>
            </a:r>
            <a:r>
              <a:rPr lang="fa-IR" dirty="0"/>
              <a:t> حداکثر از </a:t>
            </a:r>
            <a:r>
              <a:rPr lang="en-US" dirty="0"/>
              <a:t>O(bd)</a:t>
            </a:r>
            <a:r>
              <a:rPr lang="fa-IR" dirty="0"/>
              <a:t> خانه حافظه (کمترین میزان حافظه) استفاده می کند از این نظر از </a:t>
            </a:r>
            <a:r>
              <a:rPr lang="en-US" dirty="0"/>
              <a:t>IDA*</a:t>
            </a:r>
            <a:r>
              <a:rPr lang="fa-IR" dirty="0"/>
              <a:t> بهتر است ولی قادر نیست حافظه ای بیشتر از این را استفاده کند.</a:t>
            </a:r>
          </a:p>
          <a:p>
            <a:pPr lvl="1" algn="r" rtl="1"/>
            <a:r>
              <a:rPr lang="fa-IR" dirty="0"/>
              <a:t>نهایتا </a:t>
            </a:r>
            <a:r>
              <a:rPr lang="en-US" dirty="0"/>
              <a:t>SMA*</a:t>
            </a:r>
            <a:r>
              <a:rPr lang="fa-IR" dirty="0"/>
              <a:t> از لحاظ حافظه از همه بهتر است چون از حافظه موجود می تواند بهترین استفاده را بکند و فقط در صورت پر شدن حافظه بدترین گره های کاندید را دور می اندازند </a:t>
            </a:r>
            <a:endParaRPr lang="en-US" dirty="0"/>
          </a:p>
        </p:txBody>
      </p:sp>
      <p:sp>
        <p:nvSpPr>
          <p:cNvPr id="4" name="Slide Number Placeholder 3">
            <a:extLst>
              <a:ext uri="{FF2B5EF4-FFF2-40B4-BE49-F238E27FC236}">
                <a16:creationId xmlns:a16="http://schemas.microsoft.com/office/drawing/2014/main" id="{35821ADA-1712-83AD-7D0F-9052D782D7DD}"/>
              </a:ext>
            </a:extLst>
          </p:cNvPr>
          <p:cNvSpPr>
            <a:spLocks noGrp="1"/>
          </p:cNvSpPr>
          <p:nvPr>
            <p:ph type="sldNum" sz="quarter" idx="12"/>
          </p:nvPr>
        </p:nvSpPr>
        <p:spPr/>
        <p:txBody>
          <a:bodyPr/>
          <a:lstStyle/>
          <a:p>
            <a:fld id="{F614FD8E-2B32-414C-808C-9C3DB6C0E6BF}" type="slidenum">
              <a:rPr lang="en-US" smtClean="0"/>
              <a:t>119</a:t>
            </a:fld>
            <a:endParaRPr lang="en-US"/>
          </a:p>
        </p:txBody>
      </p:sp>
    </p:spTree>
    <p:extLst>
      <p:ext uri="{BB962C8B-B14F-4D97-AF65-F5344CB8AC3E}">
        <p14:creationId xmlns:p14="http://schemas.microsoft.com/office/powerpoint/2010/main" val="2873630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ماشین های مفید</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dirty="0"/>
              <a:t>اگر نتوانیم آن اهداف را به طور کامل به ماشین منتقل کنیم، آنگاه به </a:t>
            </a:r>
            <a:r>
              <a:rPr lang="fa-IR" dirty="0" err="1"/>
              <a:t>فرمولی</a:t>
            </a:r>
            <a:r>
              <a:rPr lang="fa-IR" dirty="0"/>
              <a:t> جدید نیاز داریم – </a:t>
            </a:r>
            <a:r>
              <a:rPr lang="fa-IR" dirty="0" err="1"/>
              <a:t>فرمولی</a:t>
            </a:r>
            <a:r>
              <a:rPr lang="fa-IR" dirty="0"/>
              <a:t> که در آن ماشین اهداف ما را دنبال می کند، اما لزوما در مورد چیستی آنها نامطمئن است. وقتی ماشینی می داند که هدف کامل را </a:t>
            </a:r>
            <a:r>
              <a:rPr lang="fa-IR" dirty="0" err="1"/>
              <a:t>نمی</a:t>
            </a:r>
            <a:r>
              <a:rPr lang="fa-IR" dirty="0"/>
              <a:t> داند، انگیزه ای دارد که محتاطانه عمل کند، اجازه بگیرد، از طریق مشاهده در مورد </a:t>
            </a:r>
            <a:r>
              <a:rPr lang="fa-IR" dirty="0" err="1"/>
              <a:t>ترجیحات</a:t>
            </a:r>
            <a:r>
              <a:rPr lang="fa-IR" dirty="0"/>
              <a:t> ما بیشتر بیاموزد و به کنترل انسان تسلیم شود. </a:t>
            </a:r>
          </a:p>
          <a:p>
            <a:pPr algn="r" rtl="1"/>
            <a:r>
              <a:rPr lang="fa-IR" dirty="0"/>
              <a:t>در نهایت، ما عامل </a:t>
            </a:r>
            <a:r>
              <a:rPr lang="fa-IR" dirty="0" err="1"/>
              <a:t>هایی</a:t>
            </a:r>
            <a:r>
              <a:rPr lang="fa-IR" dirty="0"/>
              <a:t> می خواهیم که </a:t>
            </a:r>
            <a:r>
              <a:rPr lang="fa-IR" dirty="0">
                <a:solidFill>
                  <a:schemeClr val="accent2">
                    <a:lumMod val="75000"/>
                  </a:schemeClr>
                </a:solidFill>
              </a:rPr>
              <a:t>به طور قابل اثبات برای انسان مفید</a:t>
            </a:r>
            <a:r>
              <a:rPr lang="fa-IR" dirty="0"/>
              <a:t> باشند.</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12</a:t>
            </a:fld>
            <a:endParaRPr lang="en-US"/>
          </a:p>
        </p:txBody>
      </p:sp>
    </p:spTree>
    <p:extLst>
      <p:ext uri="{BB962C8B-B14F-4D97-AF65-F5344CB8AC3E}">
        <p14:creationId xmlns:p14="http://schemas.microsoft.com/office/powerpoint/2010/main" val="15262586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B829F-69D2-6F56-6ADB-6EF32755A8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8AD209-4271-277A-D75B-B2BC7429D54D}"/>
              </a:ext>
            </a:extLst>
          </p:cNvPr>
          <p:cNvSpPr>
            <a:spLocks noGrp="1"/>
          </p:cNvSpPr>
          <p:nvPr>
            <p:ph type="title"/>
          </p:nvPr>
        </p:nvSpPr>
        <p:spPr/>
        <p:txBody>
          <a:bodyPr/>
          <a:lstStyle/>
          <a:p>
            <a:pPr algn="r" rtl="1"/>
            <a:r>
              <a:rPr lang="fa-IR" dirty="0"/>
              <a:t>نمونه سوال</a:t>
            </a:r>
            <a:endParaRPr lang="en-US" dirty="0"/>
          </a:p>
        </p:txBody>
      </p:sp>
      <p:pic>
        <p:nvPicPr>
          <p:cNvPr id="5" name="Content Placeholder 4">
            <a:extLst>
              <a:ext uri="{FF2B5EF4-FFF2-40B4-BE49-F238E27FC236}">
                <a16:creationId xmlns:a16="http://schemas.microsoft.com/office/drawing/2014/main" id="{5B50C830-E3CF-9A6B-FA47-3253328FAA3C}"/>
              </a:ext>
            </a:extLst>
          </p:cNvPr>
          <p:cNvPicPr>
            <a:picLocks noGrp="1" noChangeAspect="1"/>
          </p:cNvPicPr>
          <p:nvPr>
            <p:ph idx="1"/>
          </p:nvPr>
        </p:nvPicPr>
        <p:blipFill>
          <a:blip r:embed="rId2"/>
          <a:stretch>
            <a:fillRect/>
          </a:stretch>
        </p:blipFill>
        <p:spPr>
          <a:xfrm>
            <a:off x="2592925" y="1691665"/>
            <a:ext cx="7511940" cy="3931483"/>
          </a:xfrm>
          <a:prstGeom prst="rect">
            <a:avLst/>
          </a:prstGeom>
        </p:spPr>
      </p:pic>
      <p:sp>
        <p:nvSpPr>
          <p:cNvPr id="4" name="Slide Number Placeholder 3">
            <a:extLst>
              <a:ext uri="{FF2B5EF4-FFF2-40B4-BE49-F238E27FC236}">
                <a16:creationId xmlns:a16="http://schemas.microsoft.com/office/drawing/2014/main" id="{2CD4AFD3-2C80-8D15-5D2E-05D2FFA516F3}"/>
              </a:ext>
            </a:extLst>
          </p:cNvPr>
          <p:cNvSpPr>
            <a:spLocks noGrp="1"/>
          </p:cNvSpPr>
          <p:nvPr>
            <p:ph type="sldNum" sz="quarter" idx="12"/>
          </p:nvPr>
        </p:nvSpPr>
        <p:spPr/>
        <p:txBody>
          <a:bodyPr/>
          <a:lstStyle/>
          <a:p>
            <a:fld id="{F614FD8E-2B32-414C-808C-9C3DB6C0E6BF}" type="slidenum">
              <a:rPr lang="en-US" smtClean="0"/>
              <a:t>120</a:t>
            </a:fld>
            <a:endParaRPr lang="en-US"/>
          </a:p>
        </p:txBody>
      </p:sp>
    </p:spTree>
    <p:extLst>
      <p:ext uri="{BB962C8B-B14F-4D97-AF65-F5344CB8AC3E}">
        <p14:creationId xmlns:p14="http://schemas.microsoft.com/office/powerpoint/2010/main" val="288847966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3B761-ABD9-2E99-73EE-D3FE3F3D93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7DDAE0-EE78-44DE-55E3-041893DE1341}"/>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CBEBD008-2FDE-231F-C96E-8B59D411C0EE}"/>
              </a:ext>
            </a:extLst>
          </p:cNvPr>
          <p:cNvSpPr>
            <a:spLocks noGrp="1"/>
          </p:cNvSpPr>
          <p:nvPr>
            <p:ph type="sldNum" sz="quarter" idx="12"/>
          </p:nvPr>
        </p:nvSpPr>
        <p:spPr/>
        <p:txBody>
          <a:bodyPr/>
          <a:lstStyle/>
          <a:p>
            <a:fld id="{F614FD8E-2B32-414C-808C-9C3DB6C0E6BF}" type="slidenum">
              <a:rPr lang="en-US" smtClean="0"/>
              <a:t>121</a:t>
            </a:fld>
            <a:endParaRPr lang="en-US"/>
          </a:p>
        </p:txBody>
      </p:sp>
      <p:pic>
        <p:nvPicPr>
          <p:cNvPr id="8" name="Content Placeholder 7">
            <a:extLst>
              <a:ext uri="{FF2B5EF4-FFF2-40B4-BE49-F238E27FC236}">
                <a16:creationId xmlns:a16="http://schemas.microsoft.com/office/drawing/2014/main" id="{62032424-3ABE-CE84-4B79-86D87ABC9F72}"/>
              </a:ext>
            </a:extLst>
          </p:cNvPr>
          <p:cNvPicPr>
            <a:picLocks noGrp="1" noChangeAspect="1"/>
          </p:cNvPicPr>
          <p:nvPr>
            <p:ph idx="1"/>
          </p:nvPr>
        </p:nvPicPr>
        <p:blipFill>
          <a:blip r:embed="rId2"/>
          <a:stretch>
            <a:fillRect/>
          </a:stretch>
        </p:blipFill>
        <p:spPr>
          <a:xfrm>
            <a:off x="2137719" y="1488458"/>
            <a:ext cx="7990961" cy="4125164"/>
          </a:xfrm>
          <a:prstGeom prst="rect">
            <a:avLst/>
          </a:prstGeom>
        </p:spPr>
      </p:pic>
    </p:spTree>
    <p:extLst>
      <p:ext uri="{BB962C8B-B14F-4D97-AF65-F5344CB8AC3E}">
        <p14:creationId xmlns:p14="http://schemas.microsoft.com/office/powerpoint/2010/main" val="4048575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8D878-C192-E92C-EBCA-4E611B5C9D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1C2FB3-EDB1-B2DF-B3C4-E4154E54B1D0}"/>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ABA01CD1-53C3-7402-5AF3-478FF5FE0762}"/>
              </a:ext>
            </a:extLst>
          </p:cNvPr>
          <p:cNvSpPr>
            <a:spLocks noGrp="1"/>
          </p:cNvSpPr>
          <p:nvPr>
            <p:ph type="sldNum" sz="quarter" idx="12"/>
          </p:nvPr>
        </p:nvSpPr>
        <p:spPr/>
        <p:txBody>
          <a:bodyPr/>
          <a:lstStyle/>
          <a:p>
            <a:fld id="{F614FD8E-2B32-414C-808C-9C3DB6C0E6BF}" type="slidenum">
              <a:rPr lang="en-US" smtClean="0"/>
              <a:t>122</a:t>
            </a:fld>
            <a:endParaRPr lang="en-US"/>
          </a:p>
        </p:txBody>
      </p:sp>
      <p:pic>
        <p:nvPicPr>
          <p:cNvPr id="6" name="Content Placeholder 5">
            <a:extLst>
              <a:ext uri="{FF2B5EF4-FFF2-40B4-BE49-F238E27FC236}">
                <a16:creationId xmlns:a16="http://schemas.microsoft.com/office/drawing/2014/main" id="{C26AA6EB-307C-C98F-E01B-11A15DBD38E0}"/>
              </a:ext>
            </a:extLst>
          </p:cNvPr>
          <p:cNvPicPr>
            <a:picLocks noGrp="1" noChangeAspect="1"/>
          </p:cNvPicPr>
          <p:nvPr>
            <p:ph idx="1"/>
          </p:nvPr>
        </p:nvPicPr>
        <p:blipFill>
          <a:blip r:embed="rId2"/>
          <a:stretch>
            <a:fillRect/>
          </a:stretch>
        </p:blipFill>
        <p:spPr>
          <a:xfrm>
            <a:off x="1595617" y="1779374"/>
            <a:ext cx="9555981" cy="3551014"/>
          </a:xfrm>
          <a:prstGeom prst="rect">
            <a:avLst/>
          </a:prstGeom>
        </p:spPr>
      </p:pic>
    </p:spTree>
    <p:extLst>
      <p:ext uri="{BB962C8B-B14F-4D97-AF65-F5344CB8AC3E}">
        <p14:creationId xmlns:p14="http://schemas.microsoft.com/office/powerpoint/2010/main" val="307417242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330AF-5B86-3ED1-93F8-30CBBBDCD8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49940E-8E89-AF67-8B1C-AF578D1874B8}"/>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E1DDF3C8-FAD6-4DE3-8949-09FBDED5136A}"/>
              </a:ext>
            </a:extLst>
          </p:cNvPr>
          <p:cNvSpPr>
            <a:spLocks noGrp="1"/>
          </p:cNvSpPr>
          <p:nvPr>
            <p:ph type="sldNum" sz="quarter" idx="12"/>
          </p:nvPr>
        </p:nvSpPr>
        <p:spPr/>
        <p:txBody>
          <a:bodyPr/>
          <a:lstStyle/>
          <a:p>
            <a:fld id="{F614FD8E-2B32-414C-808C-9C3DB6C0E6BF}" type="slidenum">
              <a:rPr lang="en-US" smtClean="0"/>
              <a:t>123</a:t>
            </a:fld>
            <a:endParaRPr lang="en-US"/>
          </a:p>
        </p:txBody>
      </p:sp>
      <p:pic>
        <p:nvPicPr>
          <p:cNvPr id="7" name="Content Placeholder 6">
            <a:extLst>
              <a:ext uri="{FF2B5EF4-FFF2-40B4-BE49-F238E27FC236}">
                <a16:creationId xmlns:a16="http://schemas.microsoft.com/office/drawing/2014/main" id="{9DC502A7-BDA6-47FF-47E0-A0C00ED0E992}"/>
              </a:ext>
            </a:extLst>
          </p:cNvPr>
          <p:cNvPicPr>
            <a:picLocks noGrp="1" noChangeAspect="1"/>
          </p:cNvPicPr>
          <p:nvPr>
            <p:ph idx="1"/>
          </p:nvPr>
        </p:nvPicPr>
        <p:blipFill>
          <a:blip r:embed="rId2"/>
          <a:stretch>
            <a:fillRect/>
          </a:stretch>
        </p:blipFill>
        <p:spPr>
          <a:xfrm>
            <a:off x="1878241" y="2075935"/>
            <a:ext cx="9284335" cy="3496962"/>
          </a:xfrm>
          <a:prstGeom prst="rect">
            <a:avLst/>
          </a:prstGeom>
        </p:spPr>
      </p:pic>
    </p:spTree>
    <p:extLst>
      <p:ext uri="{BB962C8B-B14F-4D97-AF65-F5344CB8AC3E}">
        <p14:creationId xmlns:p14="http://schemas.microsoft.com/office/powerpoint/2010/main" val="299163885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EB71A-EA8C-7140-43A0-33BC58942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22E986-86C0-DF11-7E38-8202A7D634E6}"/>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33CB8EFE-D3BB-36E6-E3D4-FAD22056E638}"/>
              </a:ext>
            </a:extLst>
          </p:cNvPr>
          <p:cNvSpPr>
            <a:spLocks noGrp="1"/>
          </p:cNvSpPr>
          <p:nvPr>
            <p:ph type="sldNum" sz="quarter" idx="12"/>
          </p:nvPr>
        </p:nvSpPr>
        <p:spPr/>
        <p:txBody>
          <a:bodyPr/>
          <a:lstStyle/>
          <a:p>
            <a:fld id="{F614FD8E-2B32-414C-808C-9C3DB6C0E6BF}" type="slidenum">
              <a:rPr lang="en-US" smtClean="0"/>
              <a:t>124</a:t>
            </a:fld>
            <a:endParaRPr lang="en-US"/>
          </a:p>
        </p:txBody>
      </p:sp>
      <p:pic>
        <p:nvPicPr>
          <p:cNvPr id="6" name="Content Placeholder 5">
            <a:extLst>
              <a:ext uri="{FF2B5EF4-FFF2-40B4-BE49-F238E27FC236}">
                <a16:creationId xmlns:a16="http://schemas.microsoft.com/office/drawing/2014/main" id="{4DC89DDB-BD57-8380-FA52-92080E0E600E}"/>
              </a:ext>
            </a:extLst>
          </p:cNvPr>
          <p:cNvPicPr>
            <a:picLocks noGrp="1" noChangeAspect="1"/>
          </p:cNvPicPr>
          <p:nvPr>
            <p:ph idx="1"/>
          </p:nvPr>
        </p:nvPicPr>
        <p:blipFill>
          <a:blip r:embed="rId2"/>
          <a:stretch>
            <a:fillRect/>
          </a:stretch>
        </p:blipFill>
        <p:spPr>
          <a:xfrm>
            <a:off x="1915297" y="1376208"/>
            <a:ext cx="6992239" cy="5005198"/>
          </a:xfrm>
          <a:prstGeom prst="rect">
            <a:avLst/>
          </a:prstGeom>
        </p:spPr>
      </p:pic>
    </p:spTree>
    <p:extLst>
      <p:ext uri="{BB962C8B-B14F-4D97-AF65-F5344CB8AC3E}">
        <p14:creationId xmlns:p14="http://schemas.microsoft.com/office/powerpoint/2010/main" val="193070461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D4D5D-AAD4-5633-E27B-7779F4B625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B9740C-39A5-E236-F74B-AB336841B489}"/>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4A16D488-0C19-D2BA-E9D6-9028A95F8992}"/>
              </a:ext>
            </a:extLst>
          </p:cNvPr>
          <p:cNvSpPr>
            <a:spLocks noGrp="1"/>
          </p:cNvSpPr>
          <p:nvPr>
            <p:ph type="sldNum" sz="quarter" idx="12"/>
          </p:nvPr>
        </p:nvSpPr>
        <p:spPr/>
        <p:txBody>
          <a:bodyPr/>
          <a:lstStyle/>
          <a:p>
            <a:fld id="{F614FD8E-2B32-414C-808C-9C3DB6C0E6BF}" type="slidenum">
              <a:rPr lang="en-US" smtClean="0"/>
              <a:t>125</a:t>
            </a:fld>
            <a:endParaRPr lang="en-US"/>
          </a:p>
        </p:txBody>
      </p:sp>
      <p:pic>
        <p:nvPicPr>
          <p:cNvPr id="7" name="Content Placeholder 6">
            <a:extLst>
              <a:ext uri="{FF2B5EF4-FFF2-40B4-BE49-F238E27FC236}">
                <a16:creationId xmlns:a16="http://schemas.microsoft.com/office/drawing/2014/main" id="{6472591F-C3A7-7948-8786-B1BB30A9D032}"/>
              </a:ext>
            </a:extLst>
          </p:cNvPr>
          <p:cNvPicPr>
            <a:picLocks noGrp="1" noChangeAspect="1"/>
          </p:cNvPicPr>
          <p:nvPr>
            <p:ph idx="1"/>
          </p:nvPr>
        </p:nvPicPr>
        <p:blipFill>
          <a:blip r:embed="rId2"/>
          <a:stretch>
            <a:fillRect/>
          </a:stretch>
        </p:blipFill>
        <p:spPr>
          <a:xfrm>
            <a:off x="2236573" y="1416820"/>
            <a:ext cx="8563232" cy="4638959"/>
          </a:xfrm>
          <a:prstGeom prst="rect">
            <a:avLst/>
          </a:prstGeom>
        </p:spPr>
      </p:pic>
    </p:spTree>
    <p:extLst>
      <p:ext uri="{BB962C8B-B14F-4D97-AF65-F5344CB8AC3E}">
        <p14:creationId xmlns:p14="http://schemas.microsoft.com/office/powerpoint/2010/main" val="89223453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36FE2-3763-35C8-538C-38D1F42BE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ED667E-BEC9-106F-CFAF-79ECB94EA825}"/>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F9C2681D-1EBF-FB40-9DC7-40176DF94E02}"/>
              </a:ext>
            </a:extLst>
          </p:cNvPr>
          <p:cNvSpPr>
            <a:spLocks noGrp="1"/>
          </p:cNvSpPr>
          <p:nvPr>
            <p:ph type="sldNum" sz="quarter" idx="12"/>
          </p:nvPr>
        </p:nvSpPr>
        <p:spPr/>
        <p:txBody>
          <a:bodyPr/>
          <a:lstStyle/>
          <a:p>
            <a:fld id="{F614FD8E-2B32-414C-808C-9C3DB6C0E6BF}" type="slidenum">
              <a:rPr lang="en-US" smtClean="0"/>
              <a:t>126</a:t>
            </a:fld>
            <a:endParaRPr lang="en-US"/>
          </a:p>
        </p:txBody>
      </p:sp>
      <p:pic>
        <p:nvPicPr>
          <p:cNvPr id="6" name="Content Placeholder 5">
            <a:extLst>
              <a:ext uri="{FF2B5EF4-FFF2-40B4-BE49-F238E27FC236}">
                <a16:creationId xmlns:a16="http://schemas.microsoft.com/office/drawing/2014/main" id="{3BC19B27-B7DD-B29B-8C38-261AA92474BA}"/>
              </a:ext>
            </a:extLst>
          </p:cNvPr>
          <p:cNvPicPr>
            <a:picLocks noGrp="1" noChangeAspect="1"/>
          </p:cNvPicPr>
          <p:nvPr>
            <p:ph idx="1"/>
          </p:nvPr>
        </p:nvPicPr>
        <p:blipFill>
          <a:blip r:embed="rId2"/>
          <a:stretch>
            <a:fillRect/>
          </a:stretch>
        </p:blipFill>
        <p:spPr>
          <a:xfrm>
            <a:off x="2061584" y="1473528"/>
            <a:ext cx="7287675" cy="4858451"/>
          </a:xfrm>
          <a:prstGeom prst="rect">
            <a:avLst/>
          </a:prstGeom>
        </p:spPr>
      </p:pic>
    </p:spTree>
    <p:extLst>
      <p:ext uri="{BB962C8B-B14F-4D97-AF65-F5344CB8AC3E}">
        <p14:creationId xmlns:p14="http://schemas.microsoft.com/office/powerpoint/2010/main" val="200512584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5A1E7-FF18-150A-1845-B870EEE54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A1F288-215D-BA9D-7113-1857AFF64092}"/>
              </a:ext>
            </a:extLst>
          </p:cNvPr>
          <p:cNvSpPr>
            <a:spLocks noGrp="1"/>
          </p:cNvSpPr>
          <p:nvPr>
            <p:ph type="title"/>
          </p:nvPr>
        </p:nvSpPr>
        <p:spPr/>
        <p:txBody>
          <a:bodyPr/>
          <a:lstStyle/>
          <a:p>
            <a:pPr algn="r" rtl="1"/>
            <a:r>
              <a:rPr lang="fa-IR" dirty="0"/>
              <a:t>نمونه سوال</a:t>
            </a:r>
            <a:endParaRPr lang="en-US" dirty="0"/>
          </a:p>
        </p:txBody>
      </p:sp>
      <p:sp>
        <p:nvSpPr>
          <p:cNvPr id="4" name="Slide Number Placeholder 3">
            <a:extLst>
              <a:ext uri="{FF2B5EF4-FFF2-40B4-BE49-F238E27FC236}">
                <a16:creationId xmlns:a16="http://schemas.microsoft.com/office/drawing/2014/main" id="{2BC370E0-C419-BEBC-DE97-C562F3604B28}"/>
              </a:ext>
            </a:extLst>
          </p:cNvPr>
          <p:cNvSpPr>
            <a:spLocks noGrp="1"/>
          </p:cNvSpPr>
          <p:nvPr>
            <p:ph type="sldNum" sz="quarter" idx="12"/>
          </p:nvPr>
        </p:nvSpPr>
        <p:spPr/>
        <p:txBody>
          <a:bodyPr/>
          <a:lstStyle/>
          <a:p>
            <a:fld id="{F614FD8E-2B32-414C-808C-9C3DB6C0E6BF}" type="slidenum">
              <a:rPr lang="en-US" smtClean="0"/>
              <a:t>127</a:t>
            </a:fld>
            <a:endParaRPr lang="en-US"/>
          </a:p>
        </p:txBody>
      </p:sp>
      <p:pic>
        <p:nvPicPr>
          <p:cNvPr id="7" name="Content Placeholder 6">
            <a:extLst>
              <a:ext uri="{FF2B5EF4-FFF2-40B4-BE49-F238E27FC236}">
                <a16:creationId xmlns:a16="http://schemas.microsoft.com/office/drawing/2014/main" id="{526766DD-DE60-3B1F-FA69-93C82CC0CFAD}"/>
              </a:ext>
            </a:extLst>
          </p:cNvPr>
          <p:cNvPicPr>
            <a:picLocks noGrp="1" noChangeAspect="1"/>
          </p:cNvPicPr>
          <p:nvPr>
            <p:ph idx="1"/>
          </p:nvPr>
        </p:nvPicPr>
        <p:blipFill>
          <a:blip r:embed="rId2"/>
          <a:stretch>
            <a:fillRect/>
          </a:stretch>
        </p:blipFill>
        <p:spPr>
          <a:xfrm>
            <a:off x="3397548" y="2127428"/>
            <a:ext cx="6043013" cy="2603144"/>
          </a:xfrm>
          <a:prstGeom prst="rect">
            <a:avLst/>
          </a:prstGeom>
        </p:spPr>
      </p:pic>
    </p:spTree>
    <p:extLst>
      <p:ext uri="{BB962C8B-B14F-4D97-AF65-F5344CB8AC3E}">
        <p14:creationId xmlns:p14="http://schemas.microsoft.com/office/powerpoint/2010/main" val="28648849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ABC613-C4B7-C77B-6992-5440F75789A5}"/>
              </a:ext>
            </a:extLst>
          </p:cNvPr>
          <p:cNvSpPr>
            <a:spLocks noGrp="1"/>
          </p:cNvSpPr>
          <p:nvPr>
            <p:ph type="title"/>
          </p:nvPr>
        </p:nvSpPr>
        <p:spPr/>
        <p:txBody>
          <a:bodyPr/>
          <a:lstStyle/>
          <a:p>
            <a:pPr algn="r" rtl="1"/>
            <a:r>
              <a:rPr lang="fa-IR" dirty="0"/>
              <a:t>فصل 4: جستجو در محیطهای پیچیده </a:t>
            </a:r>
            <a:endParaRPr lang="en-US" dirty="0"/>
          </a:p>
        </p:txBody>
      </p:sp>
      <p:sp>
        <p:nvSpPr>
          <p:cNvPr id="6" name="Text Placeholder 5">
            <a:extLst>
              <a:ext uri="{FF2B5EF4-FFF2-40B4-BE49-F238E27FC236}">
                <a16:creationId xmlns:a16="http://schemas.microsoft.com/office/drawing/2014/main" id="{F37C44C2-15A5-6AD8-DA1B-C906F6FA23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1EE741-9937-E871-1AC4-DF7AAA8B01BD}"/>
              </a:ext>
            </a:extLst>
          </p:cNvPr>
          <p:cNvSpPr>
            <a:spLocks noGrp="1"/>
          </p:cNvSpPr>
          <p:nvPr>
            <p:ph type="sldNum" sz="quarter" idx="12"/>
          </p:nvPr>
        </p:nvSpPr>
        <p:spPr/>
        <p:txBody>
          <a:bodyPr/>
          <a:lstStyle/>
          <a:p>
            <a:fld id="{F614FD8E-2B32-414C-808C-9C3DB6C0E6BF}" type="slidenum">
              <a:rPr lang="en-US" smtClean="0"/>
              <a:t>128</a:t>
            </a:fld>
            <a:endParaRPr lang="en-US"/>
          </a:p>
        </p:txBody>
      </p:sp>
    </p:spTree>
    <p:extLst>
      <p:ext uri="{BB962C8B-B14F-4D97-AF65-F5344CB8AC3E}">
        <p14:creationId xmlns:p14="http://schemas.microsoft.com/office/powerpoint/2010/main" val="13158727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62AA-3139-211D-18BD-1F08F7EFDDFF}"/>
              </a:ext>
            </a:extLst>
          </p:cNvPr>
          <p:cNvSpPr>
            <a:spLocks noGrp="1"/>
          </p:cNvSpPr>
          <p:nvPr>
            <p:ph type="title"/>
          </p:nvPr>
        </p:nvSpPr>
        <p:spPr/>
        <p:txBody>
          <a:bodyPr/>
          <a:lstStyle/>
          <a:p>
            <a:pPr algn="r" rtl="1"/>
            <a:r>
              <a:rPr lang="fa-IR" dirty="0"/>
              <a:t>مسائل بهینه سازی</a:t>
            </a:r>
            <a:endParaRPr lang="en-US" dirty="0"/>
          </a:p>
        </p:txBody>
      </p:sp>
      <p:sp>
        <p:nvSpPr>
          <p:cNvPr id="3" name="Content Placeholder 2">
            <a:extLst>
              <a:ext uri="{FF2B5EF4-FFF2-40B4-BE49-F238E27FC236}">
                <a16:creationId xmlns:a16="http://schemas.microsoft.com/office/drawing/2014/main" id="{38CBB0CA-5268-99CD-5606-76088656E3A6}"/>
              </a:ext>
            </a:extLst>
          </p:cNvPr>
          <p:cNvSpPr>
            <a:spLocks noGrp="1"/>
          </p:cNvSpPr>
          <p:nvPr>
            <p:ph idx="1"/>
          </p:nvPr>
        </p:nvSpPr>
        <p:spPr/>
        <p:txBody>
          <a:bodyPr/>
          <a:lstStyle/>
          <a:p>
            <a:pPr algn="r" rtl="1"/>
            <a:r>
              <a:rPr lang="fa-IR" dirty="0"/>
              <a:t>در این فصل به مسائلی پرداخته می شود که در </a:t>
            </a:r>
            <a:r>
              <a:rPr lang="fa-IR" dirty="0" err="1"/>
              <a:t>انها</a:t>
            </a:r>
            <a:r>
              <a:rPr lang="fa-IR" dirty="0"/>
              <a:t> فضای حالت بسیار گسترده است و </a:t>
            </a:r>
            <a:r>
              <a:rPr lang="fa-IR" dirty="0" err="1"/>
              <a:t>نمی</a:t>
            </a:r>
            <a:r>
              <a:rPr lang="fa-IR" dirty="0"/>
              <a:t> توان از روش های قبلی که تمام حالت ها را بررسی می کنند استفاده کرد</a:t>
            </a:r>
          </a:p>
          <a:p>
            <a:pPr algn="r" rtl="1"/>
            <a:r>
              <a:rPr lang="fa-IR" dirty="0"/>
              <a:t>همچنین این فصل به مسائل بهینه سازی می پردازد که در </a:t>
            </a:r>
            <a:r>
              <a:rPr lang="fa-IR" dirty="0" err="1"/>
              <a:t>انها</a:t>
            </a:r>
            <a:r>
              <a:rPr lang="fa-IR" dirty="0"/>
              <a:t> مسیر رسیدن به هدف مهم نیست.</a:t>
            </a:r>
          </a:p>
          <a:p>
            <a:pPr algn="r" rtl="1"/>
            <a:r>
              <a:rPr lang="fa-IR" dirty="0"/>
              <a:t>در این مسائل می خواهیم یک تابع هدف خاص را بهینه کنیم و مقدار بهینه از قبل مشخص نیست</a:t>
            </a:r>
          </a:p>
          <a:p>
            <a:pPr algn="r" rtl="1"/>
            <a:r>
              <a:rPr lang="fa-IR" dirty="0"/>
              <a:t>در این نوع مسائل هر گره از فضای حالت یک پاسخ کامل است یعنی گره از مسیر رسیدن به هدف نیست.</a:t>
            </a:r>
          </a:p>
          <a:p>
            <a:pPr algn="r" rtl="1"/>
            <a:r>
              <a:rPr lang="fa-IR" dirty="0"/>
              <a:t>میزان خوب بودن هر گره از فضای حالت به استفاده از تابع ارزیابی تعیین می شود  </a:t>
            </a:r>
            <a:endParaRPr lang="en-US" dirty="0"/>
          </a:p>
        </p:txBody>
      </p:sp>
      <p:sp>
        <p:nvSpPr>
          <p:cNvPr id="4" name="Slide Number Placeholder 3">
            <a:extLst>
              <a:ext uri="{FF2B5EF4-FFF2-40B4-BE49-F238E27FC236}">
                <a16:creationId xmlns:a16="http://schemas.microsoft.com/office/drawing/2014/main" id="{7B3E3F1C-9EA7-69A4-E8CA-6FBA4AD754B4}"/>
              </a:ext>
            </a:extLst>
          </p:cNvPr>
          <p:cNvSpPr>
            <a:spLocks noGrp="1"/>
          </p:cNvSpPr>
          <p:nvPr>
            <p:ph type="sldNum" sz="quarter" idx="12"/>
          </p:nvPr>
        </p:nvSpPr>
        <p:spPr/>
        <p:txBody>
          <a:bodyPr/>
          <a:lstStyle/>
          <a:p>
            <a:fld id="{F614FD8E-2B32-414C-808C-9C3DB6C0E6BF}" type="slidenum">
              <a:rPr lang="en-US" smtClean="0"/>
              <a:t>129</a:t>
            </a:fld>
            <a:endParaRPr lang="en-US"/>
          </a:p>
        </p:txBody>
      </p:sp>
    </p:spTree>
    <p:extLst>
      <p:ext uri="{BB962C8B-B14F-4D97-AF65-F5344CB8AC3E}">
        <p14:creationId xmlns:p14="http://schemas.microsoft.com/office/powerpoint/2010/main" val="1141577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فلسفه</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آیا می توان از قوانین رسمی برای نتیجه گیری معتبر استفاده کرد؟ </a:t>
            </a:r>
            <a:endParaRPr lang="en-US" sz="2400" dirty="0"/>
          </a:p>
          <a:p>
            <a:pPr algn="r" rtl="1"/>
            <a:r>
              <a:rPr lang="fa-IR" sz="2400" dirty="0"/>
              <a:t>ذهن چگونه از مغز فیزیکی </a:t>
            </a:r>
            <a:r>
              <a:rPr lang="fa-IR" sz="2400" dirty="0" err="1"/>
              <a:t>برمی</a:t>
            </a:r>
            <a:r>
              <a:rPr lang="fa-IR" sz="2400" dirty="0"/>
              <a:t> خیزد؟ </a:t>
            </a:r>
            <a:endParaRPr lang="en-US" sz="2400" dirty="0"/>
          </a:p>
          <a:p>
            <a:pPr algn="r" rtl="1"/>
            <a:r>
              <a:rPr lang="fa-IR" sz="2400" dirty="0"/>
              <a:t>دانش از کجا می آید؟ </a:t>
            </a:r>
            <a:endParaRPr lang="en-US" sz="2400" dirty="0"/>
          </a:p>
          <a:p>
            <a:pPr algn="r" rtl="1"/>
            <a:r>
              <a:rPr lang="fa-IR" sz="2400" dirty="0"/>
              <a:t>چگونه دانش منجر به عمل می شود؟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13</a:t>
            </a:fld>
            <a:endParaRPr lang="en-US"/>
          </a:p>
        </p:txBody>
      </p:sp>
    </p:spTree>
    <p:extLst>
      <p:ext uri="{BB962C8B-B14F-4D97-AF65-F5344CB8AC3E}">
        <p14:creationId xmlns:p14="http://schemas.microsoft.com/office/powerpoint/2010/main" val="291565726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3AD5C-B050-123E-7F47-15BACEA673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18C1D1-9502-E3C0-ECB2-CBC272C6DC02}"/>
              </a:ext>
            </a:extLst>
          </p:cNvPr>
          <p:cNvSpPr>
            <a:spLocks noGrp="1"/>
          </p:cNvSpPr>
          <p:nvPr>
            <p:ph type="title"/>
          </p:nvPr>
        </p:nvSpPr>
        <p:spPr/>
        <p:txBody>
          <a:bodyPr/>
          <a:lstStyle/>
          <a:p>
            <a:pPr algn="r" rtl="1"/>
            <a:r>
              <a:rPr lang="fa-IR" dirty="0"/>
              <a:t>جستجوی محلی</a:t>
            </a:r>
            <a:endParaRPr lang="en-US" dirty="0"/>
          </a:p>
        </p:txBody>
      </p:sp>
      <p:sp>
        <p:nvSpPr>
          <p:cNvPr id="3" name="Content Placeholder 2">
            <a:extLst>
              <a:ext uri="{FF2B5EF4-FFF2-40B4-BE49-F238E27FC236}">
                <a16:creationId xmlns:a16="http://schemas.microsoft.com/office/drawing/2014/main" id="{194042C5-C5D1-E9B8-1BC3-10561A18EC27}"/>
              </a:ext>
            </a:extLst>
          </p:cNvPr>
          <p:cNvSpPr>
            <a:spLocks noGrp="1"/>
          </p:cNvSpPr>
          <p:nvPr>
            <p:ph idx="1"/>
          </p:nvPr>
        </p:nvSpPr>
        <p:spPr/>
        <p:txBody>
          <a:bodyPr/>
          <a:lstStyle/>
          <a:p>
            <a:pPr algn="r" rtl="1"/>
            <a:r>
              <a:rPr lang="fa-IR" dirty="0"/>
              <a:t>یک روش برای حل این نوع مسائل شروع از یک حالت تصادفی و جابجایی به حالت های مجاور برای رسیدن به حالت بهینه است. به این روش جستجوی محلی گفته می شود. </a:t>
            </a:r>
          </a:p>
          <a:p>
            <a:pPr algn="r" rtl="1"/>
            <a:r>
              <a:rPr lang="fa-IR" dirty="0"/>
              <a:t>در این روش ها همواره سعی می شود حرکتی انتخاب شود که حالت جاری را بهبود دهد.</a:t>
            </a:r>
            <a:endParaRPr lang="en-US" dirty="0"/>
          </a:p>
        </p:txBody>
      </p:sp>
      <p:sp>
        <p:nvSpPr>
          <p:cNvPr id="4" name="Slide Number Placeholder 3">
            <a:extLst>
              <a:ext uri="{FF2B5EF4-FFF2-40B4-BE49-F238E27FC236}">
                <a16:creationId xmlns:a16="http://schemas.microsoft.com/office/drawing/2014/main" id="{AE50C349-B924-CBAF-85E3-C1398480EC13}"/>
              </a:ext>
            </a:extLst>
          </p:cNvPr>
          <p:cNvSpPr>
            <a:spLocks noGrp="1"/>
          </p:cNvSpPr>
          <p:nvPr>
            <p:ph type="sldNum" sz="quarter" idx="12"/>
          </p:nvPr>
        </p:nvSpPr>
        <p:spPr/>
        <p:txBody>
          <a:bodyPr/>
          <a:lstStyle/>
          <a:p>
            <a:fld id="{F614FD8E-2B32-414C-808C-9C3DB6C0E6BF}" type="slidenum">
              <a:rPr lang="en-US" smtClean="0"/>
              <a:t>130</a:t>
            </a:fld>
            <a:endParaRPr lang="en-US"/>
          </a:p>
        </p:txBody>
      </p:sp>
    </p:spTree>
    <p:extLst>
      <p:ext uri="{BB962C8B-B14F-4D97-AF65-F5344CB8AC3E}">
        <p14:creationId xmlns:p14="http://schemas.microsoft.com/office/powerpoint/2010/main" val="280478225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63E51-C36D-A087-D0BB-D69E989DA1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E2C642-43C1-2066-178C-0C7E1DBD5E06}"/>
              </a:ext>
            </a:extLst>
          </p:cNvPr>
          <p:cNvSpPr>
            <a:spLocks noGrp="1"/>
          </p:cNvSpPr>
          <p:nvPr>
            <p:ph type="title"/>
          </p:nvPr>
        </p:nvSpPr>
        <p:spPr/>
        <p:txBody>
          <a:bodyPr/>
          <a:lstStyle/>
          <a:p>
            <a:pPr algn="r" rtl="1"/>
            <a:r>
              <a:rPr lang="fa-IR" dirty="0"/>
              <a:t>جستجوی تپه </a:t>
            </a:r>
            <a:r>
              <a:rPr lang="fa-IR" dirty="0" err="1"/>
              <a:t>نوردی</a:t>
            </a:r>
            <a:endParaRPr lang="en-US" dirty="0"/>
          </a:p>
        </p:txBody>
      </p:sp>
      <p:sp>
        <p:nvSpPr>
          <p:cNvPr id="3" name="Content Placeholder 2">
            <a:extLst>
              <a:ext uri="{FF2B5EF4-FFF2-40B4-BE49-F238E27FC236}">
                <a16:creationId xmlns:a16="http://schemas.microsoft.com/office/drawing/2014/main" id="{88370699-E452-D8B0-FA11-AF0E32A91DF2}"/>
              </a:ext>
            </a:extLst>
          </p:cNvPr>
          <p:cNvSpPr>
            <a:spLocks noGrp="1"/>
          </p:cNvSpPr>
          <p:nvPr>
            <p:ph idx="1"/>
          </p:nvPr>
        </p:nvSpPr>
        <p:spPr/>
        <p:txBody>
          <a:bodyPr/>
          <a:lstStyle/>
          <a:p>
            <a:pPr algn="r" rtl="1"/>
            <a:r>
              <a:rPr lang="fa-IR" dirty="0"/>
              <a:t>معروف ترین و در عین حال ساده ترین روش </a:t>
            </a:r>
            <a:r>
              <a:rPr lang="fa-IR" dirty="0" err="1"/>
              <a:t>جیتجوی</a:t>
            </a:r>
            <a:r>
              <a:rPr lang="fa-IR" dirty="0"/>
              <a:t> محلی </a:t>
            </a:r>
            <a:r>
              <a:rPr lang="fa-IR" dirty="0" err="1"/>
              <a:t>الگوریتم</a:t>
            </a:r>
            <a:r>
              <a:rPr lang="fa-IR" dirty="0"/>
              <a:t> تپه </a:t>
            </a:r>
            <a:r>
              <a:rPr lang="fa-IR" dirty="0" err="1"/>
              <a:t>نوردی</a:t>
            </a:r>
            <a:r>
              <a:rPr lang="fa-IR" dirty="0"/>
              <a:t> است.</a:t>
            </a:r>
          </a:p>
          <a:p>
            <a:pPr algn="r" rtl="1"/>
            <a:r>
              <a:rPr lang="fa-IR" dirty="0"/>
              <a:t>در این روش از یک حالت تصادفی در فضای حالت شروع کرده و از بین حالت های همسایه حالت بعدی را به گونه ای انتخاب می کنیم که بیشترین افزایش در مقدار ارزیابی ایجاد شود. </a:t>
            </a:r>
          </a:p>
          <a:p>
            <a:pPr algn="r" rtl="1"/>
            <a:r>
              <a:rPr lang="fa-IR" dirty="0"/>
              <a:t>به عبارت دیگر این راه حل مانند راه حل یک تپه نورد برای رسیدن به قله است. این تپه نورد صرفا اطراف خود را می بیند و از محل قله بی خبر است. بنابراین صرفا مسیری را دنبال می کند که با شیب بیشتری به سمت بالا حرکت کند.</a:t>
            </a:r>
            <a:endParaRPr lang="en-US" dirty="0"/>
          </a:p>
        </p:txBody>
      </p:sp>
      <p:sp>
        <p:nvSpPr>
          <p:cNvPr id="4" name="Slide Number Placeholder 3">
            <a:extLst>
              <a:ext uri="{FF2B5EF4-FFF2-40B4-BE49-F238E27FC236}">
                <a16:creationId xmlns:a16="http://schemas.microsoft.com/office/drawing/2014/main" id="{A899EC90-7B17-7E49-0634-0C539ABEDACE}"/>
              </a:ext>
            </a:extLst>
          </p:cNvPr>
          <p:cNvSpPr>
            <a:spLocks noGrp="1"/>
          </p:cNvSpPr>
          <p:nvPr>
            <p:ph type="sldNum" sz="quarter" idx="12"/>
          </p:nvPr>
        </p:nvSpPr>
        <p:spPr/>
        <p:txBody>
          <a:bodyPr/>
          <a:lstStyle/>
          <a:p>
            <a:fld id="{F614FD8E-2B32-414C-808C-9C3DB6C0E6BF}" type="slidenum">
              <a:rPr lang="en-US" smtClean="0"/>
              <a:t>131</a:t>
            </a:fld>
            <a:endParaRPr lang="en-US"/>
          </a:p>
        </p:txBody>
      </p:sp>
    </p:spTree>
    <p:extLst>
      <p:ext uri="{BB962C8B-B14F-4D97-AF65-F5344CB8AC3E}">
        <p14:creationId xmlns:p14="http://schemas.microsoft.com/office/powerpoint/2010/main" val="335470542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ABFDD-2CD2-C197-7539-EC35E591DB30}"/>
              </a:ext>
            </a:extLst>
          </p:cNvPr>
          <p:cNvSpPr>
            <a:spLocks noGrp="1"/>
          </p:cNvSpPr>
          <p:nvPr>
            <p:ph type="title"/>
          </p:nvPr>
        </p:nvSpPr>
        <p:spPr/>
        <p:txBody>
          <a:bodyPr/>
          <a:lstStyle/>
          <a:p>
            <a:pPr algn="r" rtl="1"/>
            <a:r>
              <a:rPr lang="fa-IR" dirty="0"/>
              <a:t>فضای حالت در روش های بهینه سازی</a:t>
            </a:r>
            <a:endParaRPr lang="en-US" dirty="0"/>
          </a:p>
        </p:txBody>
      </p:sp>
      <p:sp>
        <p:nvSpPr>
          <p:cNvPr id="3" name="Content Placeholder 2">
            <a:extLst>
              <a:ext uri="{FF2B5EF4-FFF2-40B4-BE49-F238E27FC236}">
                <a16:creationId xmlns:a16="http://schemas.microsoft.com/office/drawing/2014/main" id="{C9968DF8-0814-C814-C588-C688E8B2873C}"/>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0AF1EFD3-C37F-19A4-49F9-F86E8C817569}"/>
              </a:ext>
            </a:extLst>
          </p:cNvPr>
          <p:cNvSpPr>
            <a:spLocks noGrp="1"/>
          </p:cNvSpPr>
          <p:nvPr>
            <p:ph type="sldNum" sz="quarter" idx="12"/>
          </p:nvPr>
        </p:nvSpPr>
        <p:spPr/>
        <p:txBody>
          <a:bodyPr/>
          <a:lstStyle/>
          <a:p>
            <a:fld id="{F614FD8E-2B32-414C-808C-9C3DB6C0E6BF}" type="slidenum">
              <a:rPr lang="en-US" smtClean="0"/>
              <a:t>132</a:t>
            </a:fld>
            <a:endParaRPr lang="en-US"/>
          </a:p>
        </p:txBody>
      </p:sp>
      <p:pic>
        <p:nvPicPr>
          <p:cNvPr id="5" name="Picture 4">
            <a:extLst>
              <a:ext uri="{FF2B5EF4-FFF2-40B4-BE49-F238E27FC236}">
                <a16:creationId xmlns:a16="http://schemas.microsoft.com/office/drawing/2014/main" id="{78B6B7A8-6676-7527-FAC9-7EE19BED0830}"/>
              </a:ext>
            </a:extLst>
          </p:cNvPr>
          <p:cNvPicPr>
            <a:picLocks noChangeAspect="1"/>
          </p:cNvPicPr>
          <p:nvPr/>
        </p:nvPicPr>
        <p:blipFill>
          <a:blip r:embed="rId2"/>
          <a:stretch>
            <a:fillRect/>
          </a:stretch>
        </p:blipFill>
        <p:spPr>
          <a:xfrm>
            <a:off x="1994808" y="2128267"/>
            <a:ext cx="8344623" cy="4580017"/>
          </a:xfrm>
          <a:prstGeom prst="rect">
            <a:avLst/>
          </a:prstGeom>
        </p:spPr>
      </p:pic>
    </p:spTree>
    <p:extLst>
      <p:ext uri="{BB962C8B-B14F-4D97-AF65-F5344CB8AC3E}">
        <p14:creationId xmlns:p14="http://schemas.microsoft.com/office/powerpoint/2010/main" val="31587403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FBF94-3E76-12C9-3CDE-F3329D7D563D}"/>
              </a:ext>
            </a:extLst>
          </p:cNvPr>
          <p:cNvSpPr>
            <a:spLocks noGrp="1"/>
          </p:cNvSpPr>
          <p:nvPr>
            <p:ph type="title"/>
          </p:nvPr>
        </p:nvSpPr>
        <p:spPr/>
        <p:txBody>
          <a:bodyPr/>
          <a:lstStyle/>
          <a:p>
            <a:pPr algn="r" rtl="1"/>
            <a:r>
              <a:rPr lang="fa-IR" dirty="0" err="1"/>
              <a:t>الگوریتم</a:t>
            </a:r>
            <a:r>
              <a:rPr lang="fa-IR" dirty="0"/>
              <a:t> جستجوی تپه </a:t>
            </a:r>
            <a:r>
              <a:rPr lang="fa-IR" dirty="0" err="1"/>
              <a:t>نوردی</a:t>
            </a:r>
            <a:endParaRPr lang="en-US" dirty="0"/>
          </a:p>
        </p:txBody>
      </p:sp>
      <p:sp>
        <p:nvSpPr>
          <p:cNvPr id="4" name="Slide Number Placeholder 3">
            <a:extLst>
              <a:ext uri="{FF2B5EF4-FFF2-40B4-BE49-F238E27FC236}">
                <a16:creationId xmlns:a16="http://schemas.microsoft.com/office/drawing/2014/main" id="{2C992496-C1A7-271E-2EE7-61ED06CB9652}"/>
              </a:ext>
            </a:extLst>
          </p:cNvPr>
          <p:cNvSpPr>
            <a:spLocks noGrp="1"/>
          </p:cNvSpPr>
          <p:nvPr>
            <p:ph type="sldNum" sz="quarter" idx="12"/>
          </p:nvPr>
        </p:nvSpPr>
        <p:spPr/>
        <p:txBody>
          <a:bodyPr/>
          <a:lstStyle/>
          <a:p>
            <a:fld id="{F614FD8E-2B32-414C-808C-9C3DB6C0E6BF}" type="slidenum">
              <a:rPr lang="en-US" smtClean="0"/>
              <a:t>133</a:t>
            </a:fld>
            <a:endParaRPr lang="en-US"/>
          </a:p>
        </p:txBody>
      </p:sp>
      <p:sp>
        <p:nvSpPr>
          <p:cNvPr id="7" name="Content Placeholder 6">
            <a:extLst>
              <a:ext uri="{FF2B5EF4-FFF2-40B4-BE49-F238E27FC236}">
                <a16:creationId xmlns:a16="http://schemas.microsoft.com/office/drawing/2014/main" id="{496F55B1-1B8E-F90B-AEB4-B985562F9B30}"/>
              </a:ext>
            </a:extLst>
          </p:cNvPr>
          <p:cNvSpPr>
            <a:spLocks noGrp="1"/>
          </p:cNvSpPr>
          <p:nvPr>
            <p:ph idx="1"/>
          </p:nvPr>
        </p:nvSpPr>
        <p:spPr/>
        <p:txBody>
          <a:bodyPr/>
          <a:lstStyle/>
          <a:p>
            <a:pPr algn="r" rtl="1"/>
            <a:r>
              <a:rPr lang="fa-IR" dirty="0"/>
              <a:t>یک حالت فعلی را پیگیری می کند و در هر تکرار به سمت حالت همسایه با بالاترین ارزش حرکت می کند - یعنی در جهتی حرکت می کند که شیب </a:t>
            </a:r>
            <a:r>
              <a:rPr lang="fa-IR" dirty="0" err="1"/>
              <a:t>دارترین</a:t>
            </a:r>
            <a:r>
              <a:rPr lang="fa-IR" dirty="0"/>
              <a:t> صعود را فراهم می کند. </a:t>
            </a:r>
          </a:p>
          <a:p>
            <a:pPr algn="r" rtl="1"/>
            <a:r>
              <a:rPr lang="fa-IR" dirty="0"/>
              <a:t>زمانی خاتمه می یابد که به "اوج" برسد که هیچ همسایه ای ارزش بالاتری ندارد.</a:t>
            </a:r>
            <a:endParaRPr lang="en-US" dirty="0"/>
          </a:p>
        </p:txBody>
      </p:sp>
      <p:pic>
        <p:nvPicPr>
          <p:cNvPr id="8" name="Content Placeholder 4">
            <a:extLst>
              <a:ext uri="{FF2B5EF4-FFF2-40B4-BE49-F238E27FC236}">
                <a16:creationId xmlns:a16="http://schemas.microsoft.com/office/drawing/2014/main" id="{16ED7D0C-4BA7-B849-89C7-BD0E670B005D}"/>
              </a:ext>
            </a:extLst>
          </p:cNvPr>
          <p:cNvPicPr>
            <a:picLocks noChangeAspect="1"/>
          </p:cNvPicPr>
          <p:nvPr/>
        </p:nvPicPr>
        <p:blipFill>
          <a:blip r:embed="rId2"/>
          <a:stretch>
            <a:fillRect/>
          </a:stretch>
        </p:blipFill>
        <p:spPr>
          <a:xfrm>
            <a:off x="2233613" y="3341580"/>
            <a:ext cx="8915400" cy="2317330"/>
          </a:xfrm>
          <a:prstGeom prst="rect">
            <a:avLst/>
          </a:prstGeom>
        </p:spPr>
      </p:pic>
    </p:spTree>
    <p:extLst>
      <p:ext uri="{BB962C8B-B14F-4D97-AF65-F5344CB8AC3E}">
        <p14:creationId xmlns:p14="http://schemas.microsoft.com/office/powerpoint/2010/main" val="390980026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EF725-B868-582B-DCEE-5D82A8C58A42}"/>
              </a:ext>
            </a:extLst>
          </p:cNvPr>
          <p:cNvSpPr>
            <a:spLocks noGrp="1"/>
          </p:cNvSpPr>
          <p:nvPr>
            <p:ph type="title"/>
          </p:nvPr>
        </p:nvSpPr>
        <p:spPr/>
        <p:txBody>
          <a:bodyPr/>
          <a:lstStyle/>
          <a:p>
            <a:pPr algn="r" rtl="1"/>
            <a:r>
              <a:rPr lang="fa-IR" dirty="0"/>
              <a:t>مسئله 8 وزیر </a:t>
            </a:r>
            <a:endParaRPr lang="en-US" dirty="0"/>
          </a:p>
        </p:txBody>
      </p:sp>
      <p:sp>
        <p:nvSpPr>
          <p:cNvPr id="3" name="Content Placeholder 2">
            <a:extLst>
              <a:ext uri="{FF2B5EF4-FFF2-40B4-BE49-F238E27FC236}">
                <a16:creationId xmlns:a16="http://schemas.microsoft.com/office/drawing/2014/main" id="{115B1799-A5F5-90E4-0B6A-B8AC0E73E703}"/>
              </a:ext>
            </a:extLst>
          </p:cNvPr>
          <p:cNvSpPr>
            <a:spLocks noGrp="1"/>
          </p:cNvSpPr>
          <p:nvPr>
            <p:ph idx="1"/>
          </p:nvPr>
        </p:nvSpPr>
        <p:spPr>
          <a:xfrm>
            <a:off x="7380586" y="2133600"/>
            <a:ext cx="4124025" cy="3777622"/>
          </a:xfrm>
        </p:spPr>
        <p:txBody>
          <a:bodyPr/>
          <a:lstStyle/>
          <a:p>
            <a:pPr algn="r" rtl="1"/>
            <a:r>
              <a:rPr lang="fa-IR" dirty="0"/>
              <a:t>مسئله 8 وزیر: قرار دادن وزیر مربوط به هر ستون در یک سطر مجزا به طوری که هیچ وزیری دیگری را تهدید نکند.</a:t>
            </a:r>
          </a:p>
          <a:p>
            <a:pPr algn="r" rtl="1"/>
            <a:r>
              <a:rPr lang="fa-IR" dirty="0"/>
              <a:t>تابع ارزیابی: تعداد تهدید ها</a:t>
            </a:r>
          </a:p>
          <a:p>
            <a:pPr algn="r" rtl="1"/>
            <a:r>
              <a:rPr lang="fa-IR" dirty="0"/>
              <a:t>هدف کمینه کردن تعداد تهدید ها</a:t>
            </a:r>
          </a:p>
          <a:p>
            <a:pPr algn="r" rtl="1"/>
            <a:r>
              <a:rPr lang="fa-IR" dirty="0"/>
              <a:t>اعداد هر خانه: مقدار تابع ارزیابی در صورت جابجا شدن وزیر ستون مربوطه به ان خانه</a:t>
            </a:r>
          </a:p>
          <a:p>
            <a:pPr algn="r" rtl="1"/>
            <a:r>
              <a:rPr lang="fa-IR" dirty="0"/>
              <a:t>نحوه محاسبه تابع ارزیابی:</a:t>
            </a:r>
          </a:p>
          <a:p>
            <a:pPr lvl="1" algn="r" rtl="1"/>
            <a:r>
              <a:rPr lang="fa-IR" dirty="0"/>
              <a:t>تعداد تهدیدهای شکل (</a:t>
            </a:r>
            <a:r>
              <a:rPr lang="en-US" dirty="0"/>
              <a:t>b</a:t>
            </a:r>
            <a:r>
              <a:rPr lang="fa-IR" dirty="0"/>
              <a:t>): 3+4+2+3+2+2+1+0=17</a:t>
            </a:r>
            <a:endParaRPr lang="en-US" dirty="0"/>
          </a:p>
        </p:txBody>
      </p:sp>
      <p:sp>
        <p:nvSpPr>
          <p:cNvPr id="4" name="Slide Number Placeholder 3">
            <a:extLst>
              <a:ext uri="{FF2B5EF4-FFF2-40B4-BE49-F238E27FC236}">
                <a16:creationId xmlns:a16="http://schemas.microsoft.com/office/drawing/2014/main" id="{F75969F4-3518-7F7D-3EED-EA4268047A45}"/>
              </a:ext>
            </a:extLst>
          </p:cNvPr>
          <p:cNvSpPr>
            <a:spLocks noGrp="1"/>
          </p:cNvSpPr>
          <p:nvPr>
            <p:ph type="sldNum" sz="quarter" idx="12"/>
          </p:nvPr>
        </p:nvSpPr>
        <p:spPr/>
        <p:txBody>
          <a:bodyPr/>
          <a:lstStyle/>
          <a:p>
            <a:fld id="{F614FD8E-2B32-414C-808C-9C3DB6C0E6BF}" type="slidenum">
              <a:rPr lang="en-US" smtClean="0"/>
              <a:t>134</a:t>
            </a:fld>
            <a:endParaRPr lang="en-US"/>
          </a:p>
        </p:txBody>
      </p:sp>
      <p:pic>
        <p:nvPicPr>
          <p:cNvPr id="5" name="Picture 4">
            <a:extLst>
              <a:ext uri="{FF2B5EF4-FFF2-40B4-BE49-F238E27FC236}">
                <a16:creationId xmlns:a16="http://schemas.microsoft.com/office/drawing/2014/main" id="{BA959484-142A-6622-D57E-22E5AF1947D1}"/>
              </a:ext>
            </a:extLst>
          </p:cNvPr>
          <p:cNvPicPr>
            <a:picLocks noChangeAspect="1"/>
          </p:cNvPicPr>
          <p:nvPr/>
        </p:nvPicPr>
        <p:blipFill>
          <a:blip r:embed="rId2"/>
          <a:stretch>
            <a:fillRect/>
          </a:stretch>
        </p:blipFill>
        <p:spPr>
          <a:xfrm>
            <a:off x="1197292" y="2030261"/>
            <a:ext cx="6183295" cy="3364699"/>
          </a:xfrm>
          <a:prstGeom prst="rect">
            <a:avLst/>
          </a:prstGeom>
        </p:spPr>
      </p:pic>
    </p:spTree>
    <p:extLst>
      <p:ext uri="{BB962C8B-B14F-4D97-AF65-F5344CB8AC3E}">
        <p14:creationId xmlns:p14="http://schemas.microsoft.com/office/powerpoint/2010/main" val="91914887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C6818-FBC4-36D2-C9F8-F9765C618A47}"/>
              </a:ext>
            </a:extLst>
          </p:cNvPr>
          <p:cNvSpPr>
            <a:spLocks noGrp="1"/>
          </p:cNvSpPr>
          <p:nvPr>
            <p:ph type="title"/>
          </p:nvPr>
        </p:nvSpPr>
        <p:spPr/>
        <p:txBody>
          <a:bodyPr/>
          <a:lstStyle/>
          <a:p>
            <a:pPr algn="r" rtl="1"/>
            <a:r>
              <a:rPr lang="fa-IR" dirty="0"/>
              <a:t>ویژگی های </a:t>
            </a:r>
            <a:r>
              <a:rPr lang="fa-IR" dirty="0" err="1"/>
              <a:t>الگوریتم</a:t>
            </a:r>
            <a:r>
              <a:rPr lang="fa-IR" dirty="0"/>
              <a:t> تپه </a:t>
            </a:r>
            <a:r>
              <a:rPr lang="fa-IR" dirty="0" err="1"/>
              <a:t>نوردی</a:t>
            </a:r>
            <a:endParaRPr lang="en-US" dirty="0"/>
          </a:p>
        </p:txBody>
      </p:sp>
      <p:sp>
        <p:nvSpPr>
          <p:cNvPr id="3" name="Content Placeholder 2">
            <a:extLst>
              <a:ext uri="{FF2B5EF4-FFF2-40B4-BE49-F238E27FC236}">
                <a16:creationId xmlns:a16="http://schemas.microsoft.com/office/drawing/2014/main" id="{05A8800F-DEEA-869E-5825-1087F3AEA596}"/>
              </a:ext>
            </a:extLst>
          </p:cNvPr>
          <p:cNvSpPr>
            <a:spLocks noGrp="1"/>
          </p:cNvSpPr>
          <p:nvPr>
            <p:ph idx="1"/>
          </p:nvPr>
        </p:nvSpPr>
        <p:spPr/>
        <p:txBody>
          <a:bodyPr/>
          <a:lstStyle/>
          <a:p>
            <a:pPr algn="r" rtl="1"/>
            <a:r>
              <a:rPr lang="fa-IR" dirty="0"/>
              <a:t>تپه </a:t>
            </a:r>
            <a:r>
              <a:rPr lang="fa-IR" dirty="0" err="1"/>
              <a:t>نوردی</a:t>
            </a:r>
            <a:r>
              <a:rPr lang="fa-IR" dirty="0"/>
              <a:t> می تواند به سرعت به سمت یک راه حل پیشرفت کند زیرا معمولا بهبود وضعیت بد بسیار آسان است.</a:t>
            </a:r>
          </a:p>
          <a:p>
            <a:pPr algn="r" rtl="1"/>
            <a:r>
              <a:rPr lang="fa-IR" dirty="0"/>
              <a:t>متأسفانه، تپه </a:t>
            </a:r>
            <a:r>
              <a:rPr lang="fa-IR" dirty="0" err="1"/>
              <a:t>نوردی</a:t>
            </a:r>
            <a:r>
              <a:rPr lang="fa-IR" dirty="0"/>
              <a:t> می تواند به هر یک از دلایل زیر گیر کند:</a:t>
            </a:r>
          </a:p>
          <a:p>
            <a:pPr lvl="1" algn="r" rtl="1"/>
            <a:r>
              <a:rPr lang="fa-IR" dirty="0"/>
              <a:t>بهینه محلی: بهینه محلی قله ای است که بالاتر از هر یک از حالت های همسایه خود اما کمتر از حداکثر کلی است. </a:t>
            </a:r>
            <a:r>
              <a:rPr lang="fa-IR" dirty="0" err="1"/>
              <a:t>الگوریتم</a:t>
            </a:r>
            <a:r>
              <a:rPr lang="fa-IR" dirty="0"/>
              <a:t> های تپه </a:t>
            </a:r>
            <a:r>
              <a:rPr lang="fa-IR" dirty="0" err="1"/>
              <a:t>نوردی</a:t>
            </a:r>
            <a:r>
              <a:rPr lang="fa-IR" dirty="0"/>
              <a:t> که به مجاورت یک حداکثر محلی می رسند، به سمت قله به سمت بالا کشیده می شوند، اما پس از آن هیچ جای دیگری برای رفتن پیدا </a:t>
            </a:r>
            <a:r>
              <a:rPr lang="fa-IR" dirty="0" err="1"/>
              <a:t>نمی</a:t>
            </a:r>
            <a:r>
              <a:rPr lang="fa-IR" dirty="0"/>
              <a:t> کنند</a:t>
            </a:r>
          </a:p>
          <a:p>
            <a:pPr lvl="1" algn="r" rtl="1"/>
            <a:r>
              <a:rPr lang="fa-IR" dirty="0"/>
              <a:t>برجستگی ها: این نقاط منجر به دنباله ای از بهینه های محلی می شوند که </a:t>
            </a:r>
            <a:r>
              <a:rPr lang="fa-IR" dirty="0" err="1"/>
              <a:t>پیمایش</a:t>
            </a:r>
            <a:r>
              <a:rPr lang="fa-IR" dirty="0"/>
              <a:t> آن برای </a:t>
            </a:r>
            <a:r>
              <a:rPr lang="fa-IR" dirty="0" err="1"/>
              <a:t>الگوریتم</a:t>
            </a:r>
            <a:r>
              <a:rPr lang="fa-IR" dirty="0"/>
              <a:t> های حریصانه بسیار دشوار است.</a:t>
            </a:r>
          </a:p>
          <a:p>
            <a:pPr lvl="1" algn="r" rtl="1"/>
            <a:r>
              <a:rPr lang="fa-IR" dirty="0"/>
              <a:t>فلات ها: فلات یک منطقه مسطح از چشم انداز فضای حالت ها است. این می تواند یک حداکثر محلی مسطح باشد که از آن هیچ خروجی سربالایی وجود ندارد یا شانه ای باشد که از آن پیشرفت امکان پذیر است.</a:t>
            </a:r>
            <a:endParaRPr lang="en-US" dirty="0"/>
          </a:p>
        </p:txBody>
      </p:sp>
      <p:sp>
        <p:nvSpPr>
          <p:cNvPr id="4" name="Slide Number Placeholder 3">
            <a:extLst>
              <a:ext uri="{FF2B5EF4-FFF2-40B4-BE49-F238E27FC236}">
                <a16:creationId xmlns:a16="http://schemas.microsoft.com/office/drawing/2014/main" id="{D7F5B473-F77E-A0F3-032D-0290D4512F8C}"/>
              </a:ext>
            </a:extLst>
          </p:cNvPr>
          <p:cNvSpPr>
            <a:spLocks noGrp="1"/>
          </p:cNvSpPr>
          <p:nvPr>
            <p:ph type="sldNum" sz="quarter" idx="12"/>
          </p:nvPr>
        </p:nvSpPr>
        <p:spPr/>
        <p:txBody>
          <a:bodyPr/>
          <a:lstStyle/>
          <a:p>
            <a:fld id="{F614FD8E-2B32-414C-808C-9C3DB6C0E6BF}" type="slidenum">
              <a:rPr lang="en-US" smtClean="0"/>
              <a:t>135</a:t>
            </a:fld>
            <a:endParaRPr lang="en-US"/>
          </a:p>
        </p:txBody>
      </p:sp>
    </p:spTree>
    <p:extLst>
      <p:ext uri="{BB962C8B-B14F-4D97-AF65-F5344CB8AC3E}">
        <p14:creationId xmlns:p14="http://schemas.microsoft.com/office/powerpoint/2010/main" val="359077998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781C6-7761-C6D9-55AD-CABAD06AE372}"/>
              </a:ext>
            </a:extLst>
          </p:cNvPr>
          <p:cNvSpPr>
            <a:spLocks noGrp="1"/>
          </p:cNvSpPr>
          <p:nvPr>
            <p:ph type="title"/>
          </p:nvPr>
        </p:nvSpPr>
        <p:spPr/>
        <p:txBody>
          <a:bodyPr/>
          <a:lstStyle/>
          <a:p>
            <a:pPr algn="r" rtl="1"/>
            <a:r>
              <a:rPr lang="fa-IR" dirty="0"/>
              <a:t>سایر انواع </a:t>
            </a:r>
            <a:r>
              <a:rPr lang="fa-IR" dirty="0" err="1"/>
              <a:t>الگوریتم</a:t>
            </a:r>
            <a:r>
              <a:rPr lang="fa-IR" dirty="0"/>
              <a:t> تپه </a:t>
            </a:r>
            <a:r>
              <a:rPr lang="fa-IR" dirty="0" err="1"/>
              <a:t>نوردی</a:t>
            </a:r>
            <a:endParaRPr lang="en-US" dirty="0"/>
          </a:p>
        </p:txBody>
      </p:sp>
      <p:sp>
        <p:nvSpPr>
          <p:cNvPr id="3" name="Content Placeholder 2">
            <a:extLst>
              <a:ext uri="{FF2B5EF4-FFF2-40B4-BE49-F238E27FC236}">
                <a16:creationId xmlns:a16="http://schemas.microsoft.com/office/drawing/2014/main" id="{8034A4FF-DD7A-278C-FC3A-F7F6BF960700}"/>
              </a:ext>
            </a:extLst>
          </p:cNvPr>
          <p:cNvSpPr>
            <a:spLocks noGrp="1"/>
          </p:cNvSpPr>
          <p:nvPr>
            <p:ph idx="1"/>
          </p:nvPr>
        </p:nvSpPr>
        <p:spPr/>
        <p:txBody>
          <a:bodyPr/>
          <a:lstStyle/>
          <a:p>
            <a:pPr algn="r" rtl="1"/>
            <a:r>
              <a:rPr lang="fa-IR" dirty="0"/>
              <a:t>انواع مختلفی از تپه </a:t>
            </a:r>
            <a:r>
              <a:rPr lang="fa-IR" dirty="0" err="1"/>
              <a:t>نوردی</a:t>
            </a:r>
            <a:r>
              <a:rPr lang="fa-IR" dirty="0"/>
              <a:t> اختراع شده است. </a:t>
            </a:r>
          </a:p>
          <a:p>
            <a:pPr algn="r" rtl="1"/>
            <a:r>
              <a:rPr lang="fa-IR" dirty="0">
                <a:solidFill>
                  <a:schemeClr val="accent6"/>
                </a:solidFill>
              </a:rPr>
              <a:t>تپه </a:t>
            </a:r>
            <a:r>
              <a:rPr lang="fa-IR" dirty="0" err="1">
                <a:solidFill>
                  <a:schemeClr val="accent6"/>
                </a:solidFill>
              </a:rPr>
              <a:t>نوردی</a:t>
            </a:r>
            <a:r>
              <a:rPr lang="fa-IR" dirty="0">
                <a:solidFill>
                  <a:schemeClr val="accent6"/>
                </a:solidFill>
              </a:rPr>
              <a:t> تصادفی</a:t>
            </a:r>
            <a:r>
              <a:rPr lang="fa-IR" dirty="0"/>
              <a:t> به طور تصادفی از میان حرکات سربالایی انتخاب می کند. احتمال انتخاب می تواند با شیب حرکت سربالایی متفاوت باشد. این معمولا آهسته تر از شیب </a:t>
            </a:r>
            <a:r>
              <a:rPr lang="fa-IR" dirty="0" err="1"/>
              <a:t>دارترین</a:t>
            </a:r>
            <a:r>
              <a:rPr lang="fa-IR" dirty="0"/>
              <a:t> صعود همگرا می شود، اما در برخی از فضاهای حالت، راه حل های بهتری پیدا می کند. </a:t>
            </a:r>
          </a:p>
          <a:p>
            <a:pPr algn="r" rtl="1"/>
            <a:r>
              <a:rPr lang="fa-IR" dirty="0">
                <a:solidFill>
                  <a:schemeClr val="accent6"/>
                </a:solidFill>
              </a:rPr>
              <a:t>تپه </a:t>
            </a:r>
            <a:r>
              <a:rPr lang="fa-IR" dirty="0" err="1">
                <a:solidFill>
                  <a:schemeClr val="accent6"/>
                </a:solidFill>
              </a:rPr>
              <a:t>نوردی</a:t>
            </a:r>
            <a:r>
              <a:rPr lang="fa-IR" dirty="0">
                <a:solidFill>
                  <a:schemeClr val="accent6"/>
                </a:solidFill>
              </a:rPr>
              <a:t> انتخاب اول</a:t>
            </a:r>
            <a:r>
              <a:rPr lang="fa-IR" dirty="0"/>
              <a:t>، تپه </a:t>
            </a:r>
            <a:r>
              <a:rPr lang="fa-IR" dirty="0" err="1"/>
              <a:t>نوردی</a:t>
            </a:r>
            <a:r>
              <a:rPr lang="fa-IR" dirty="0"/>
              <a:t> تصادفی را با تولید </a:t>
            </a:r>
            <a:r>
              <a:rPr lang="fa-IR" dirty="0" err="1"/>
              <a:t>جانشینان</a:t>
            </a:r>
            <a:r>
              <a:rPr lang="fa-IR" dirty="0"/>
              <a:t> به صورت تصادفی اجرا می کند تا زمانی که یکی بهتر از حالت فعلی تولید شود. این یک استراتژی خوب زمانی است که یک حالت تعداد زیادی (مثلا هزاران) جانشین دارد.</a:t>
            </a:r>
          </a:p>
          <a:p>
            <a:pPr algn="r" rtl="1"/>
            <a:r>
              <a:rPr lang="fa-IR" dirty="0"/>
              <a:t>نوع دیگر </a:t>
            </a:r>
            <a:r>
              <a:rPr lang="fa-IR" dirty="0">
                <a:solidFill>
                  <a:schemeClr val="accent6"/>
                </a:solidFill>
              </a:rPr>
              <a:t>تپه </a:t>
            </a:r>
            <a:r>
              <a:rPr lang="fa-IR" dirty="0" err="1">
                <a:solidFill>
                  <a:schemeClr val="accent6"/>
                </a:solidFill>
              </a:rPr>
              <a:t>نوردی</a:t>
            </a:r>
            <a:r>
              <a:rPr lang="fa-IR" dirty="0">
                <a:solidFill>
                  <a:schemeClr val="accent6"/>
                </a:solidFill>
              </a:rPr>
              <a:t> با راه اندازی مجدد تصادفی </a:t>
            </a:r>
            <a:r>
              <a:rPr lang="fa-IR" dirty="0"/>
              <a:t>است که این ضرب </a:t>
            </a:r>
            <a:r>
              <a:rPr lang="fa-IR" dirty="0" err="1"/>
              <a:t>المثل</a:t>
            </a:r>
            <a:r>
              <a:rPr lang="fa-IR" dirty="0"/>
              <a:t> را اتخاذ می کند: "اگر در ابتدا موفق نشدید، امتحان کنید، دوباره امتحان کنید." این روش یک سری جستجوهای تپه </a:t>
            </a:r>
            <a:r>
              <a:rPr lang="fa-IR" dirty="0" err="1"/>
              <a:t>نوردی</a:t>
            </a:r>
            <a:r>
              <a:rPr lang="fa-IR" dirty="0"/>
              <a:t> را از حالت های اولیه ایجاد کرده به طور تصادفی انجام می دهد تا زمانی که هدفی پیدا شود.</a:t>
            </a:r>
            <a:endParaRPr lang="en-US" dirty="0"/>
          </a:p>
        </p:txBody>
      </p:sp>
      <p:sp>
        <p:nvSpPr>
          <p:cNvPr id="4" name="Slide Number Placeholder 3">
            <a:extLst>
              <a:ext uri="{FF2B5EF4-FFF2-40B4-BE49-F238E27FC236}">
                <a16:creationId xmlns:a16="http://schemas.microsoft.com/office/drawing/2014/main" id="{138639C7-BF9D-F744-41C1-F344DCD4B8FC}"/>
              </a:ext>
            </a:extLst>
          </p:cNvPr>
          <p:cNvSpPr>
            <a:spLocks noGrp="1"/>
          </p:cNvSpPr>
          <p:nvPr>
            <p:ph type="sldNum" sz="quarter" idx="12"/>
          </p:nvPr>
        </p:nvSpPr>
        <p:spPr/>
        <p:txBody>
          <a:bodyPr/>
          <a:lstStyle/>
          <a:p>
            <a:fld id="{F614FD8E-2B32-414C-808C-9C3DB6C0E6BF}" type="slidenum">
              <a:rPr lang="en-US" smtClean="0"/>
              <a:t>136</a:t>
            </a:fld>
            <a:endParaRPr lang="en-US"/>
          </a:p>
        </p:txBody>
      </p:sp>
    </p:spTree>
    <p:extLst>
      <p:ext uri="{BB962C8B-B14F-4D97-AF65-F5344CB8AC3E}">
        <p14:creationId xmlns:p14="http://schemas.microsoft.com/office/powerpoint/2010/main" val="141803454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04322-AAEE-A14B-674B-58ADB9B0660D}"/>
              </a:ext>
            </a:extLst>
          </p:cNvPr>
          <p:cNvSpPr>
            <a:spLocks noGrp="1"/>
          </p:cNvSpPr>
          <p:nvPr>
            <p:ph type="title"/>
          </p:nvPr>
        </p:nvSpPr>
        <p:spPr/>
        <p:txBody>
          <a:bodyPr/>
          <a:lstStyle/>
          <a:p>
            <a:pPr algn="r" rtl="1"/>
            <a:r>
              <a:rPr lang="fa-IR" dirty="0" err="1"/>
              <a:t>بازپخت</a:t>
            </a:r>
            <a:r>
              <a:rPr lang="fa-IR" dirty="0"/>
              <a:t> شبیه سازی شده (</a:t>
            </a:r>
            <a:r>
              <a:rPr lang="en-US" dirty="0"/>
              <a:t>Simulated Annealing</a:t>
            </a:r>
            <a:r>
              <a:rPr lang="fa-IR" dirty="0"/>
              <a:t>)</a:t>
            </a:r>
            <a:endParaRPr lang="en-US" dirty="0"/>
          </a:p>
        </p:txBody>
      </p:sp>
      <p:sp>
        <p:nvSpPr>
          <p:cNvPr id="3" name="Content Placeholder 2">
            <a:extLst>
              <a:ext uri="{FF2B5EF4-FFF2-40B4-BE49-F238E27FC236}">
                <a16:creationId xmlns:a16="http://schemas.microsoft.com/office/drawing/2014/main" id="{ADEF909C-9071-72F0-C4C3-440C03F09EC4}"/>
              </a:ext>
            </a:extLst>
          </p:cNvPr>
          <p:cNvSpPr>
            <a:spLocks noGrp="1"/>
          </p:cNvSpPr>
          <p:nvPr>
            <p:ph idx="1"/>
          </p:nvPr>
        </p:nvSpPr>
        <p:spPr/>
        <p:txBody>
          <a:bodyPr/>
          <a:lstStyle/>
          <a:p>
            <a:pPr algn="r" rtl="1"/>
            <a:r>
              <a:rPr lang="fa-IR" dirty="0"/>
              <a:t>برای توضیح شبیه سازی </a:t>
            </a:r>
            <a:r>
              <a:rPr lang="fa-IR" dirty="0" err="1"/>
              <a:t>بازپخت</a:t>
            </a:r>
            <a:r>
              <a:rPr lang="fa-IR" dirty="0"/>
              <a:t>، دیدگاه خود را از تپه </a:t>
            </a:r>
            <a:r>
              <a:rPr lang="fa-IR" dirty="0" err="1"/>
              <a:t>نوردی</a:t>
            </a:r>
            <a:r>
              <a:rPr lang="fa-IR" dirty="0"/>
              <a:t> به کاهش </a:t>
            </a:r>
            <a:r>
              <a:rPr lang="fa-IR" dirty="0" err="1"/>
              <a:t>گرادیان</a:t>
            </a:r>
            <a:r>
              <a:rPr lang="fa-IR" dirty="0"/>
              <a:t> تغییر می دهیم (یعنی به حداقل رساندن هزینه) و وظیفه قرار دادن یک توپ </a:t>
            </a:r>
            <a:r>
              <a:rPr lang="fa-IR" dirty="0" err="1"/>
              <a:t>پینگ</a:t>
            </a:r>
            <a:r>
              <a:rPr lang="fa-IR" dirty="0"/>
              <a:t> </a:t>
            </a:r>
            <a:r>
              <a:rPr lang="fa-IR" dirty="0" err="1"/>
              <a:t>پنگ</a:t>
            </a:r>
            <a:r>
              <a:rPr lang="fa-IR" dirty="0"/>
              <a:t> را در عمیق ترین شکاف در یک سطح بسیار ناهموار تصور کنید.</a:t>
            </a:r>
          </a:p>
          <a:p>
            <a:pPr algn="r" rtl="1"/>
            <a:r>
              <a:rPr lang="en-US" dirty="0"/>
              <a:t> </a:t>
            </a:r>
            <a:r>
              <a:rPr lang="fa-IR" dirty="0"/>
              <a:t>اگر فقط اجازه دهیم توپ بچرخد، در کمینه محلی قرار می گیرد. اگر سطح را تکان دهیم، می توانیم توپ را از حداقل محلی به حداقل محلی عمیق تری خارج کنیم، جایی که زمان بیشتری را صرف می کند. </a:t>
            </a:r>
          </a:p>
          <a:p>
            <a:pPr algn="r" rtl="1"/>
            <a:r>
              <a:rPr lang="fa-IR" dirty="0"/>
              <a:t>ترفند این است که به اندازه کافی محکم تکان دهید تا توپ را از حداقل محلی خارج کنید، اما نه به اندازه کافی سخت که آن را از حداقل کلی خارج کنید. راه حل شبیه سازی شده </a:t>
            </a:r>
            <a:r>
              <a:rPr lang="fa-IR" dirty="0" err="1"/>
              <a:t>بازپخت</a:t>
            </a:r>
            <a:r>
              <a:rPr lang="fa-IR" dirty="0"/>
              <a:t> این است که با تکان دادن سخت (یعنی در دمای بالا) شروع شود و سپس به تدریج شدت لرزش را کاهش دهد (یعنی دما را کاهش دهید).</a:t>
            </a:r>
          </a:p>
          <a:p>
            <a:pPr algn="r" rtl="1"/>
            <a:r>
              <a:rPr lang="fa-IR" dirty="0"/>
              <a:t>در این روش به جای انتخاب بهترین حرکت، یک حرکت تصادفی انتخاب می شود. اگر این حرکت وضعیت را بهبود بخشد، همیشه پذیرفته می شود. در غیر این صورت، </a:t>
            </a:r>
            <a:r>
              <a:rPr lang="fa-IR" dirty="0" err="1"/>
              <a:t>الگوریتم</a:t>
            </a:r>
            <a:r>
              <a:rPr lang="fa-IR" dirty="0"/>
              <a:t> حرکت را با احتمال کمتر از 1 می پذیرد.</a:t>
            </a:r>
            <a:endParaRPr lang="en-US" dirty="0"/>
          </a:p>
        </p:txBody>
      </p:sp>
      <p:sp>
        <p:nvSpPr>
          <p:cNvPr id="4" name="Slide Number Placeholder 3">
            <a:extLst>
              <a:ext uri="{FF2B5EF4-FFF2-40B4-BE49-F238E27FC236}">
                <a16:creationId xmlns:a16="http://schemas.microsoft.com/office/drawing/2014/main" id="{62DA842A-F949-3F42-DE2F-B9A7936EECBD}"/>
              </a:ext>
            </a:extLst>
          </p:cNvPr>
          <p:cNvSpPr>
            <a:spLocks noGrp="1"/>
          </p:cNvSpPr>
          <p:nvPr>
            <p:ph type="sldNum" sz="quarter" idx="12"/>
          </p:nvPr>
        </p:nvSpPr>
        <p:spPr/>
        <p:txBody>
          <a:bodyPr/>
          <a:lstStyle/>
          <a:p>
            <a:fld id="{F614FD8E-2B32-414C-808C-9C3DB6C0E6BF}" type="slidenum">
              <a:rPr lang="en-US" smtClean="0"/>
              <a:t>137</a:t>
            </a:fld>
            <a:endParaRPr lang="en-US"/>
          </a:p>
        </p:txBody>
      </p:sp>
    </p:spTree>
    <p:extLst>
      <p:ext uri="{BB962C8B-B14F-4D97-AF65-F5344CB8AC3E}">
        <p14:creationId xmlns:p14="http://schemas.microsoft.com/office/powerpoint/2010/main" val="416801470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C9FB4-448C-D7C1-69AF-A9251A4ED3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9EFC04-3B61-E34F-63B7-2ED5B437A6CE}"/>
              </a:ext>
            </a:extLst>
          </p:cNvPr>
          <p:cNvSpPr>
            <a:spLocks noGrp="1"/>
          </p:cNvSpPr>
          <p:nvPr>
            <p:ph type="title"/>
          </p:nvPr>
        </p:nvSpPr>
        <p:spPr/>
        <p:txBody>
          <a:bodyPr/>
          <a:lstStyle/>
          <a:p>
            <a:pPr algn="r" rtl="1"/>
            <a:r>
              <a:rPr lang="fa-IR" dirty="0" err="1"/>
              <a:t>بازپخت</a:t>
            </a:r>
            <a:r>
              <a:rPr lang="fa-IR" dirty="0"/>
              <a:t> شبیه سازی شده (</a:t>
            </a:r>
            <a:r>
              <a:rPr lang="en-US" dirty="0"/>
              <a:t>Simulated Annealing</a:t>
            </a:r>
            <a:r>
              <a:rPr lang="fa-IR" dirty="0"/>
              <a:t>)</a:t>
            </a:r>
            <a:endParaRPr lang="en-US" dirty="0"/>
          </a:p>
        </p:txBody>
      </p:sp>
      <p:sp>
        <p:nvSpPr>
          <p:cNvPr id="4" name="Slide Number Placeholder 3">
            <a:extLst>
              <a:ext uri="{FF2B5EF4-FFF2-40B4-BE49-F238E27FC236}">
                <a16:creationId xmlns:a16="http://schemas.microsoft.com/office/drawing/2014/main" id="{85835C47-B9F1-EEF8-1600-2C591D8CDB36}"/>
              </a:ext>
            </a:extLst>
          </p:cNvPr>
          <p:cNvSpPr>
            <a:spLocks noGrp="1"/>
          </p:cNvSpPr>
          <p:nvPr>
            <p:ph type="sldNum" sz="quarter" idx="12"/>
          </p:nvPr>
        </p:nvSpPr>
        <p:spPr/>
        <p:txBody>
          <a:bodyPr/>
          <a:lstStyle/>
          <a:p>
            <a:fld id="{F614FD8E-2B32-414C-808C-9C3DB6C0E6BF}" type="slidenum">
              <a:rPr lang="en-US" smtClean="0"/>
              <a:t>138</a:t>
            </a:fld>
            <a:endParaRPr lang="en-US"/>
          </a:p>
        </p:txBody>
      </p:sp>
      <p:pic>
        <p:nvPicPr>
          <p:cNvPr id="5" name="Picture 4">
            <a:extLst>
              <a:ext uri="{FF2B5EF4-FFF2-40B4-BE49-F238E27FC236}">
                <a16:creationId xmlns:a16="http://schemas.microsoft.com/office/drawing/2014/main" id="{A03E3E18-7CAB-5C81-4256-CC9F1586944A}"/>
              </a:ext>
            </a:extLst>
          </p:cNvPr>
          <p:cNvPicPr>
            <a:picLocks noChangeAspect="1"/>
          </p:cNvPicPr>
          <p:nvPr/>
        </p:nvPicPr>
        <p:blipFill>
          <a:blip r:embed="rId2"/>
          <a:stretch>
            <a:fillRect/>
          </a:stretch>
        </p:blipFill>
        <p:spPr>
          <a:xfrm>
            <a:off x="1311579" y="2057144"/>
            <a:ext cx="10297962" cy="3658111"/>
          </a:xfrm>
          <a:prstGeom prst="rect">
            <a:avLst/>
          </a:prstGeom>
        </p:spPr>
      </p:pic>
    </p:spTree>
    <p:extLst>
      <p:ext uri="{BB962C8B-B14F-4D97-AF65-F5344CB8AC3E}">
        <p14:creationId xmlns:p14="http://schemas.microsoft.com/office/powerpoint/2010/main" val="12479054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FC3DE-FC19-A6D9-1314-93A6CC867038}"/>
              </a:ext>
            </a:extLst>
          </p:cNvPr>
          <p:cNvSpPr>
            <a:spLocks noGrp="1"/>
          </p:cNvSpPr>
          <p:nvPr>
            <p:ph type="title"/>
          </p:nvPr>
        </p:nvSpPr>
        <p:spPr/>
        <p:txBody>
          <a:bodyPr/>
          <a:lstStyle/>
          <a:p>
            <a:pPr algn="r" rtl="1"/>
            <a:r>
              <a:rPr lang="fa-IR" dirty="0"/>
              <a:t>جستجوی پرتو محلی</a:t>
            </a:r>
            <a:endParaRPr lang="en-US" dirty="0"/>
          </a:p>
        </p:txBody>
      </p:sp>
      <p:sp>
        <p:nvSpPr>
          <p:cNvPr id="3" name="Content Placeholder 2">
            <a:extLst>
              <a:ext uri="{FF2B5EF4-FFF2-40B4-BE49-F238E27FC236}">
                <a16:creationId xmlns:a16="http://schemas.microsoft.com/office/drawing/2014/main" id="{5C084592-8CA3-BDB5-5D50-5219995BC069}"/>
              </a:ext>
            </a:extLst>
          </p:cNvPr>
          <p:cNvSpPr>
            <a:spLocks noGrp="1"/>
          </p:cNvSpPr>
          <p:nvPr>
            <p:ph idx="1"/>
          </p:nvPr>
        </p:nvSpPr>
        <p:spPr/>
        <p:txBody>
          <a:bodyPr/>
          <a:lstStyle/>
          <a:p>
            <a:pPr algn="r" rtl="1"/>
            <a:r>
              <a:rPr lang="fa-IR" dirty="0" err="1"/>
              <a:t>الگوریتم</a:t>
            </a:r>
            <a:r>
              <a:rPr lang="fa-IR" dirty="0"/>
              <a:t> جستجوی پرتو محلی به جای یک حالت، حالت ها را پیگیری می کند. </a:t>
            </a:r>
          </a:p>
          <a:p>
            <a:pPr algn="r" rtl="1"/>
            <a:r>
              <a:rPr lang="fa-IR" dirty="0"/>
              <a:t>با حالت های تولید شده تصادفی شروع می شود. در هر مرحله، همه </a:t>
            </a:r>
            <a:r>
              <a:rPr lang="fa-IR" dirty="0" err="1"/>
              <a:t>جانشینان</a:t>
            </a:r>
            <a:r>
              <a:rPr lang="fa-IR" dirty="0"/>
              <a:t> همه ایالت ها ایجاد می شوند. </a:t>
            </a:r>
          </a:p>
          <a:p>
            <a:pPr algn="r" rtl="1"/>
            <a:r>
              <a:rPr lang="fa-IR" dirty="0"/>
              <a:t>اگر هر کدام یک هدف باشد، </a:t>
            </a:r>
            <a:r>
              <a:rPr lang="fa-IR" dirty="0" err="1"/>
              <a:t>الگوریتم</a:t>
            </a:r>
            <a:r>
              <a:rPr lang="fa-IR" dirty="0"/>
              <a:t> متوقف می شود. در غیر این صورت، بهترین </a:t>
            </a:r>
            <a:r>
              <a:rPr lang="fa-IR" dirty="0" err="1"/>
              <a:t>جانشینان</a:t>
            </a:r>
            <a:r>
              <a:rPr lang="fa-IR" dirty="0"/>
              <a:t> را از لیست کامل انتخاب می کند و تکرار می کند</a:t>
            </a:r>
          </a:p>
          <a:p>
            <a:pPr algn="r" rtl="1"/>
            <a:r>
              <a:rPr lang="fa-IR" dirty="0"/>
              <a:t>در </a:t>
            </a:r>
            <a:r>
              <a:rPr lang="fa-IR" dirty="0">
                <a:solidFill>
                  <a:schemeClr val="accent6"/>
                </a:solidFill>
              </a:rPr>
              <a:t>جستجوی راه اندازی مجدد تصادفی</a:t>
            </a:r>
            <a:r>
              <a:rPr lang="fa-IR" dirty="0"/>
              <a:t>، هر فرآیند جستجو مستقل از بقیه اجرا می شود. اما در </a:t>
            </a:r>
            <a:r>
              <a:rPr lang="fa-IR" dirty="0">
                <a:solidFill>
                  <a:schemeClr val="accent6"/>
                </a:solidFill>
              </a:rPr>
              <a:t>جستجوی پرتو محلی</a:t>
            </a:r>
            <a:r>
              <a:rPr lang="fa-IR" dirty="0"/>
              <a:t>، اطلاعات مفیدی در میان رشته های جستجوی موازی منتقل می شود.</a:t>
            </a:r>
          </a:p>
          <a:p>
            <a:pPr algn="r" rtl="1"/>
            <a:r>
              <a:rPr lang="fa-IR" dirty="0"/>
              <a:t>گونه ای به نام </a:t>
            </a:r>
            <a:r>
              <a:rPr lang="fa-IR" dirty="0">
                <a:solidFill>
                  <a:schemeClr val="accent6"/>
                </a:solidFill>
              </a:rPr>
              <a:t>جستجوی پرتو تصادفی </a:t>
            </a:r>
            <a:r>
              <a:rPr lang="fa-IR" dirty="0"/>
              <a:t>، مشابه تپه </a:t>
            </a:r>
            <a:r>
              <a:rPr lang="fa-IR" dirty="0" err="1"/>
              <a:t>نوردی</a:t>
            </a:r>
            <a:r>
              <a:rPr lang="fa-IR" dirty="0"/>
              <a:t> تصادفی ، به کاهش این مشکل کمک می کند. به جای انتخاب </a:t>
            </a:r>
            <a:r>
              <a:rPr lang="en-US" dirty="0"/>
              <a:t>k</a:t>
            </a:r>
            <a:r>
              <a:rPr lang="fa-IR" dirty="0"/>
              <a:t> </a:t>
            </a:r>
            <a:r>
              <a:rPr lang="fa-IR" dirty="0" err="1"/>
              <a:t>جانشینان</a:t>
            </a:r>
            <a:r>
              <a:rPr lang="fa-IR" dirty="0"/>
              <a:t> برتر، جستجوی پرتو تصادفی </a:t>
            </a:r>
            <a:r>
              <a:rPr lang="fa-IR" dirty="0" err="1"/>
              <a:t>جانشینانی</a:t>
            </a:r>
            <a:r>
              <a:rPr lang="fa-IR" dirty="0"/>
              <a:t> را با احتمال متناسب با مقدار جانشین انتخاب می کند، بنابراین تنوع را افزایش می دهد.</a:t>
            </a:r>
          </a:p>
          <a:p>
            <a:pPr algn="r" rtl="1"/>
            <a:endParaRPr lang="en-US" dirty="0"/>
          </a:p>
        </p:txBody>
      </p:sp>
      <p:sp>
        <p:nvSpPr>
          <p:cNvPr id="4" name="Slide Number Placeholder 3">
            <a:extLst>
              <a:ext uri="{FF2B5EF4-FFF2-40B4-BE49-F238E27FC236}">
                <a16:creationId xmlns:a16="http://schemas.microsoft.com/office/drawing/2014/main" id="{8095F30B-4BC6-9E25-83C4-399802BA1C5B}"/>
              </a:ext>
            </a:extLst>
          </p:cNvPr>
          <p:cNvSpPr>
            <a:spLocks noGrp="1"/>
          </p:cNvSpPr>
          <p:nvPr>
            <p:ph type="sldNum" sz="quarter" idx="12"/>
          </p:nvPr>
        </p:nvSpPr>
        <p:spPr/>
        <p:txBody>
          <a:bodyPr/>
          <a:lstStyle/>
          <a:p>
            <a:fld id="{F614FD8E-2B32-414C-808C-9C3DB6C0E6BF}" type="slidenum">
              <a:rPr lang="en-US" smtClean="0"/>
              <a:t>139</a:t>
            </a:fld>
            <a:endParaRPr lang="en-US"/>
          </a:p>
        </p:txBody>
      </p:sp>
    </p:spTree>
    <p:extLst>
      <p:ext uri="{BB962C8B-B14F-4D97-AF65-F5344CB8AC3E}">
        <p14:creationId xmlns:p14="http://schemas.microsoft.com/office/powerpoint/2010/main" val="10830141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ریاضیات</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قوانین رسمی برای نتیجه گیری معتبر چیست؟ </a:t>
            </a:r>
          </a:p>
          <a:p>
            <a:pPr algn="r" rtl="1"/>
            <a:r>
              <a:rPr lang="fa-IR" sz="2400" dirty="0"/>
              <a:t>چه چیزی را می توان محاسبه کرد؟ </a:t>
            </a:r>
          </a:p>
          <a:p>
            <a:pPr algn="r" rtl="1"/>
            <a:r>
              <a:rPr lang="fa-IR" sz="2400" dirty="0"/>
              <a:t>چگونه با اطلاعات نامشخص استدلال کنیم؟</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14</a:t>
            </a:fld>
            <a:endParaRPr lang="en-US"/>
          </a:p>
        </p:txBody>
      </p:sp>
    </p:spTree>
    <p:extLst>
      <p:ext uri="{BB962C8B-B14F-4D97-AF65-F5344CB8AC3E}">
        <p14:creationId xmlns:p14="http://schemas.microsoft.com/office/powerpoint/2010/main" val="296317741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E9C36-E1B5-B1C7-7BD8-27E4096F8018}"/>
              </a:ext>
            </a:extLst>
          </p:cNvPr>
          <p:cNvSpPr>
            <a:spLocks noGrp="1"/>
          </p:cNvSpPr>
          <p:nvPr>
            <p:ph type="title"/>
          </p:nvPr>
        </p:nvSpPr>
        <p:spPr/>
        <p:txBody>
          <a:bodyPr/>
          <a:lstStyle/>
          <a:p>
            <a:pPr algn="r" rtl="1"/>
            <a:r>
              <a:rPr lang="fa-IR" dirty="0" err="1"/>
              <a:t>الگوریتم</a:t>
            </a:r>
            <a:r>
              <a:rPr lang="fa-IR" dirty="0"/>
              <a:t> های تکاملی</a:t>
            </a:r>
            <a:endParaRPr lang="en-US" dirty="0"/>
          </a:p>
        </p:txBody>
      </p:sp>
      <p:sp>
        <p:nvSpPr>
          <p:cNvPr id="3" name="Content Placeholder 2">
            <a:extLst>
              <a:ext uri="{FF2B5EF4-FFF2-40B4-BE49-F238E27FC236}">
                <a16:creationId xmlns:a16="http://schemas.microsoft.com/office/drawing/2014/main" id="{7979B069-5C86-93F9-111E-1F286A1E29D9}"/>
              </a:ext>
            </a:extLst>
          </p:cNvPr>
          <p:cNvSpPr>
            <a:spLocks noGrp="1"/>
          </p:cNvSpPr>
          <p:nvPr>
            <p:ph idx="1"/>
          </p:nvPr>
        </p:nvSpPr>
        <p:spPr/>
        <p:txBody>
          <a:bodyPr/>
          <a:lstStyle/>
          <a:p>
            <a:pPr algn="r" rtl="1"/>
            <a:r>
              <a:rPr lang="fa-IR" dirty="0" err="1"/>
              <a:t>الگوریتم</a:t>
            </a:r>
            <a:r>
              <a:rPr lang="fa-IR" dirty="0"/>
              <a:t> های تکاملی را می توان به عنوان انواع جستجوی پرتو تصادفی در نظر گرفت که به صراحت توسط استعاره انتخاب طبیعی در زیست </a:t>
            </a:r>
            <a:r>
              <a:rPr lang="fa-IR" dirty="0" err="1"/>
              <a:t>شناسی</a:t>
            </a:r>
            <a:r>
              <a:rPr lang="fa-IR" dirty="0"/>
              <a:t> انگیزه می گیرند: </a:t>
            </a:r>
            <a:endParaRPr lang="en-US" dirty="0"/>
          </a:p>
          <a:p>
            <a:pPr algn="r" rtl="1"/>
            <a:r>
              <a:rPr lang="fa-IR" dirty="0"/>
              <a:t>جمعیتی از افراد (حالت ها) وجود دارد که در آن مناسب ترین (با ارزش) افراد فرزندانی (حالت های جانشین) تولید می کنند که نسل بعدی را پر می کنند، فرآیندی به نام </a:t>
            </a:r>
            <a:r>
              <a:rPr lang="fa-IR" dirty="0" err="1"/>
              <a:t>بازترکیب</a:t>
            </a:r>
            <a:r>
              <a:rPr lang="fa-IR" dirty="0"/>
              <a:t>.</a:t>
            </a:r>
          </a:p>
          <a:p>
            <a:pPr algn="r" rtl="1"/>
            <a:r>
              <a:rPr lang="fa-IR" dirty="0"/>
              <a:t>در </a:t>
            </a:r>
            <a:r>
              <a:rPr lang="fa-IR" dirty="0" err="1"/>
              <a:t>الگوریتم</a:t>
            </a:r>
            <a:r>
              <a:rPr lang="fa-IR" dirty="0"/>
              <a:t> های ژنتیک، هر فرد یک رشته روی یک الفبای محدود (اغلب یک رشته </a:t>
            </a:r>
            <a:r>
              <a:rPr lang="fa-IR" dirty="0" err="1"/>
              <a:t>بولی</a:t>
            </a:r>
            <a:r>
              <a:rPr lang="fa-IR" dirty="0"/>
              <a:t>) است، همانطور که </a:t>
            </a:r>
            <a:r>
              <a:rPr lang="en-US" dirty="0"/>
              <a:t>DNA </a:t>
            </a:r>
            <a:r>
              <a:rPr lang="fa-IR" dirty="0"/>
              <a:t>یک رشته روی الفبا است</a:t>
            </a:r>
          </a:p>
          <a:p>
            <a:pPr algn="r" rtl="1"/>
            <a:r>
              <a:rPr lang="fa-IR" dirty="0" err="1"/>
              <a:t>عملگرهای</a:t>
            </a:r>
            <a:r>
              <a:rPr lang="fa-IR" dirty="0"/>
              <a:t> ژنتیک:</a:t>
            </a:r>
          </a:p>
          <a:p>
            <a:pPr lvl="1" algn="r" rtl="1"/>
            <a:r>
              <a:rPr lang="fa-IR" dirty="0"/>
              <a:t>تقاطع: به طور تصادفی یک نقطه تقاطع را برای تقسیم هر یک از رشته های والد انتخاب می کند و قطعات را دوباره ترکیب می کند تا دو فرزند را تشکیل دهد</a:t>
            </a:r>
          </a:p>
          <a:p>
            <a:pPr lvl="1" algn="r" rtl="1"/>
            <a:r>
              <a:rPr lang="fa-IR" dirty="0"/>
              <a:t>جهش: نقطه ای تصادفی از یک فرزند انتخاب شده و به صورت تصادفی تغییر می یابد.</a:t>
            </a:r>
            <a:endParaRPr lang="en-US" dirty="0"/>
          </a:p>
        </p:txBody>
      </p:sp>
      <p:sp>
        <p:nvSpPr>
          <p:cNvPr id="4" name="Slide Number Placeholder 3">
            <a:extLst>
              <a:ext uri="{FF2B5EF4-FFF2-40B4-BE49-F238E27FC236}">
                <a16:creationId xmlns:a16="http://schemas.microsoft.com/office/drawing/2014/main" id="{4BCD1273-4F94-8F74-972C-9E5DA278BD51}"/>
              </a:ext>
            </a:extLst>
          </p:cNvPr>
          <p:cNvSpPr>
            <a:spLocks noGrp="1"/>
          </p:cNvSpPr>
          <p:nvPr>
            <p:ph type="sldNum" sz="quarter" idx="12"/>
          </p:nvPr>
        </p:nvSpPr>
        <p:spPr/>
        <p:txBody>
          <a:bodyPr/>
          <a:lstStyle/>
          <a:p>
            <a:fld id="{F614FD8E-2B32-414C-808C-9C3DB6C0E6BF}" type="slidenum">
              <a:rPr lang="en-US" smtClean="0"/>
              <a:t>140</a:t>
            </a:fld>
            <a:endParaRPr lang="en-US"/>
          </a:p>
        </p:txBody>
      </p:sp>
    </p:spTree>
    <p:extLst>
      <p:ext uri="{BB962C8B-B14F-4D97-AF65-F5344CB8AC3E}">
        <p14:creationId xmlns:p14="http://schemas.microsoft.com/office/powerpoint/2010/main" val="313136311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91ACE-C68C-5A36-01BD-9ECCBD31366C}"/>
              </a:ext>
            </a:extLst>
          </p:cNvPr>
          <p:cNvSpPr>
            <a:spLocks noGrp="1"/>
          </p:cNvSpPr>
          <p:nvPr>
            <p:ph type="title"/>
          </p:nvPr>
        </p:nvSpPr>
        <p:spPr/>
        <p:txBody>
          <a:bodyPr/>
          <a:lstStyle/>
          <a:p>
            <a:pPr algn="r" rtl="1"/>
            <a:r>
              <a:rPr lang="fa-IR" dirty="0"/>
              <a:t>فرایند </a:t>
            </a:r>
            <a:r>
              <a:rPr lang="fa-IR" dirty="0" err="1"/>
              <a:t>الگوریتم</a:t>
            </a:r>
            <a:r>
              <a:rPr lang="fa-IR" dirty="0"/>
              <a:t> ژنتیک</a:t>
            </a:r>
            <a:endParaRPr lang="en-US" dirty="0"/>
          </a:p>
        </p:txBody>
      </p:sp>
      <p:sp>
        <p:nvSpPr>
          <p:cNvPr id="3" name="Content Placeholder 2">
            <a:extLst>
              <a:ext uri="{FF2B5EF4-FFF2-40B4-BE49-F238E27FC236}">
                <a16:creationId xmlns:a16="http://schemas.microsoft.com/office/drawing/2014/main" id="{6901FFCF-4D4B-EF11-9F88-61DD71F786F2}"/>
              </a:ext>
            </a:extLst>
          </p:cNvPr>
          <p:cNvSpPr>
            <a:spLocks noGrp="1"/>
          </p:cNvSpPr>
          <p:nvPr>
            <p:ph idx="1"/>
          </p:nvPr>
        </p:nvSpPr>
        <p:spPr>
          <a:xfrm>
            <a:off x="7823200" y="2133600"/>
            <a:ext cx="3681412" cy="3777622"/>
          </a:xfrm>
        </p:spPr>
        <p:txBody>
          <a:bodyPr>
            <a:normAutofit fontScale="92500" lnSpcReduction="20000"/>
          </a:bodyPr>
          <a:lstStyle/>
          <a:p>
            <a:pPr algn="r" rtl="1"/>
            <a:r>
              <a:rPr lang="fa-IR" dirty="0"/>
              <a:t>تابع برازش = تابع ارزیابی= تعداد عدم </a:t>
            </a:r>
            <a:r>
              <a:rPr lang="fa-IR" dirty="0" err="1"/>
              <a:t>تهدید‌ها</a:t>
            </a:r>
            <a:endParaRPr lang="fa-IR" dirty="0"/>
          </a:p>
          <a:p>
            <a:pPr algn="r" rtl="1"/>
            <a:r>
              <a:rPr lang="fa-IR" dirty="0"/>
              <a:t>مراحل </a:t>
            </a:r>
            <a:r>
              <a:rPr lang="fa-IR" dirty="0" err="1"/>
              <a:t>الگوریتم</a:t>
            </a:r>
            <a:r>
              <a:rPr lang="fa-IR" dirty="0"/>
              <a:t> ژنتیک:</a:t>
            </a:r>
          </a:p>
          <a:p>
            <a:pPr algn="r" rtl="1"/>
            <a:r>
              <a:rPr lang="fa-IR" dirty="0"/>
              <a:t>ارزیابی </a:t>
            </a:r>
            <a:r>
              <a:rPr lang="fa-IR" dirty="0" err="1"/>
              <a:t>کروموزوم</a:t>
            </a:r>
            <a:r>
              <a:rPr lang="fa-IR" dirty="0"/>
              <a:t> (راه حل) های جمعیت اولیه و محاسبه احتمال انتخاب آنها به عنوان یک والد</a:t>
            </a:r>
          </a:p>
          <a:p>
            <a:pPr algn="r" rtl="1"/>
            <a:r>
              <a:rPr lang="fa-IR" dirty="0"/>
              <a:t>انتخاب </a:t>
            </a:r>
            <a:r>
              <a:rPr lang="fa-IR" dirty="0" err="1"/>
              <a:t>والدها</a:t>
            </a:r>
            <a:r>
              <a:rPr lang="fa-IR" dirty="0"/>
              <a:t> با در نظر گرفتن احتمالات آنها به صورت تصادفی</a:t>
            </a:r>
          </a:p>
          <a:p>
            <a:pPr algn="r" rtl="1"/>
            <a:r>
              <a:rPr lang="fa-IR" dirty="0"/>
              <a:t>تقاطع هر دو والد با استفاده از نقطه برش تصادفی و ایجاد دو فرزند جدید با ترکیب </a:t>
            </a:r>
            <a:r>
              <a:rPr lang="fa-IR" dirty="0" err="1"/>
              <a:t>ضربدری</a:t>
            </a:r>
            <a:endParaRPr lang="fa-IR" dirty="0"/>
          </a:p>
          <a:p>
            <a:pPr algn="r" rtl="1"/>
            <a:r>
              <a:rPr lang="fa-IR" dirty="0"/>
              <a:t>جهش هر فرزند با در نظر گرفتن نرخ جهش و نقطه جهش تصادفی</a:t>
            </a:r>
          </a:p>
          <a:p>
            <a:pPr algn="r" rtl="1"/>
            <a:r>
              <a:rPr lang="fa-IR" dirty="0"/>
              <a:t>انتخاب جمعیت برای دور بعد </a:t>
            </a:r>
            <a:r>
              <a:rPr lang="fa-IR" dirty="0" err="1"/>
              <a:t>الگوریتم</a:t>
            </a:r>
            <a:r>
              <a:rPr lang="fa-IR" dirty="0"/>
              <a:t> با در نظر گرفتن بهترین نمونه ها از بین جمعیت اولیه و جمعیت فرزندان</a:t>
            </a:r>
            <a:endParaRPr lang="en-US" dirty="0"/>
          </a:p>
        </p:txBody>
      </p:sp>
      <p:sp>
        <p:nvSpPr>
          <p:cNvPr id="4" name="Slide Number Placeholder 3">
            <a:extLst>
              <a:ext uri="{FF2B5EF4-FFF2-40B4-BE49-F238E27FC236}">
                <a16:creationId xmlns:a16="http://schemas.microsoft.com/office/drawing/2014/main" id="{A2FC80E3-B491-0AC8-22A3-229E86613E7B}"/>
              </a:ext>
            </a:extLst>
          </p:cNvPr>
          <p:cNvSpPr>
            <a:spLocks noGrp="1"/>
          </p:cNvSpPr>
          <p:nvPr>
            <p:ph type="sldNum" sz="quarter" idx="12"/>
          </p:nvPr>
        </p:nvSpPr>
        <p:spPr/>
        <p:txBody>
          <a:bodyPr/>
          <a:lstStyle/>
          <a:p>
            <a:fld id="{F614FD8E-2B32-414C-808C-9C3DB6C0E6BF}" type="slidenum">
              <a:rPr lang="en-US" smtClean="0"/>
              <a:t>141</a:t>
            </a:fld>
            <a:endParaRPr lang="en-US"/>
          </a:p>
        </p:txBody>
      </p:sp>
      <p:pic>
        <p:nvPicPr>
          <p:cNvPr id="7" name="Picture 6">
            <a:extLst>
              <a:ext uri="{FF2B5EF4-FFF2-40B4-BE49-F238E27FC236}">
                <a16:creationId xmlns:a16="http://schemas.microsoft.com/office/drawing/2014/main" id="{F6B3BFE3-0FD0-CC49-5AAC-C9D9F8BEE390}"/>
              </a:ext>
            </a:extLst>
          </p:cNvPr>
          <p:cNvPicPr>
            <a:picLocks noChangeAspect="1"/>
          </p:cNvPicPr>
          <p:nvPr/>
        </p:nvPicPr>
        <p:blipFill>
          <a:blip r:embed="rId2"/>
          <a:stretch>
            <a:fillRect/>
          </a:stretch>
        </p:blipFill>
        <p:spPr>
          <a:xfrm>
            <a:off x="921695" y="2133600"/>
            <a:ext cx="6901505" cy="3345470"/>
          </a:xfrm>
          <a:prstGeom prst="rect">
            <a:avLst/>
          </a:prstGeom>
        </p:spPr>
      </p:pic>
    </p:spTree>
    <p:extLst>
      <p:ext uri="{BB962C8B-B14F-4D97-AF65-F5344CB8AC3E}">
        <p14:creationId xmlns:p14="http://schemas.microsoft.com/office/powerpoint/2010/main" val="231725830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F2F12-5127-3FFC-889D-3F634142074B}"/>
              </a:ext>
            </a:extLst>
          </p:cNvPr>
          <p:cNvSpPr>
            <a:spLocks noGrp="1"/>
          </p:cNvSpPr>
          <p:nvPr>
            <p:ph type="title"/>
          </p:nvPr>
        </p:nvSpPr>
        <p:spPr/>
        <p:txBody>
          <a:bodyPr/>
          <a:lstStyle/>
          <a:p>
            <a:pPr algn="r" rtl="1"/>
            <a:r>
              <a:rPr lang="fa-IR" dirty="0" err="1"/>
              <a:t>عملگر</a:t>
            </a:r>
            <a:r>
              <a:rPr lang="fa-IR" dirty="0"/>
              <a:t> تقاطع </a:t>
            </a:r>
            <a:endParaRPr lang="en-US" dirty="0"/>
          </a:p>
        </p:txBody>
      </p:sp>
      <p:sp>
        <p:nvSpPr>
          <p:cNvPr id="3" name="Content Placeholder 2">
            <a:extLst>
              <a:ext uri="{FF2B5EF4-FFF2-40B4-BE49-F238E27FC236}">
                <a16:creationId xmlns:a16="http://schemas.microsoft.com/office/drawing/2014/main" id="{4D905CAF-3DED-8C83-3A2E-FB8EE0302FA7}"/>
              </a:ext>
            </a:extLst>
          </p:cNvPr>
          <p:cNvSpPr>
            <a:spLocks noGrp="1"/>
          </p:cNvSpPr>
          <p:nvPr>
            <p:ph idx="1"/>
          </p:nvPr>
        </p:nvSpPr>
        <p:spPr/>
        <p:txBody>
          <a:bodyPr/>
          <a:lstStyle/>
          <a:p>
            <a:pPr algn="r" rtl="1"/>
            <a:r>
              <a:rPr lang="fa-IR" dirty="0"/>
              <a:t>چگونگی تولید یک جواب جدید از طریق ترکیب ویژگی های دو والد </a:t>
            </a:r>
            <a:endParaRPr lang="en-US" dirty="0"/>
          </a:p>
        </p:txBody>
      </p:sp>
      <p:sp>
        <p:nvSpPr>
          <p:cNvPr id="4" name="Slide Number Placeholder 3">
            <a:extLst>
              <a:ext uri="{FF2B5EF4-FFF2-40B4-BE49-F238E27FC236}">
                <a16:creationId xmlns:a16="http://schemas.microsoft.com/office/drawing/2014/main" id="{93AE07FE-8187-F4C6-DF14-13CAD90E8CD3}"/>
              </a:ext>
            </a:extLst>
          </p:cNvPr>
          <p:cNvSpPr>
            <a:spLocks noGrp="1"/>
          </p:cNvSpPr>
          <p:nvPr>
            <p:ph type="sldNum" sz="quarter" idx="12"/>
          </p:nvPr>
        </p:nvSpPr>
        <p:spPr/>
        <p:txBody>
          <a:bodyPr/>
          <a:lstStyle/>
          <a:p>
            <a:fld id="{F614FD8E-2B32-414C-808C-9C3DB6C0E6BF}" type="slidenum">
              <a:rPr lang="en-US" smtClean="0"/>
              <a:t>142</a:t>
            </a:fld>
            <a:endParaRPr lang="en-US"/>
          </a:p>
        </p:txBody>
      </p:sp>
      <p:pic>
        <p:nvPicPr>
          <p:cNvPr id="5" name="Picture 4">
            <a:extLst>
              <a:ext uri="{FF2B5EF4-FFF2-40B4-BE49-F238E27FC236}">
                <a16:creationId xmlns:a16="http://schemas.microsoft.com/office/drawing/2014/main" id="{35C42D96-061B-FC26-CD46-C9076CAB3DC8}"/>
              </a:ext>
            </a:extLst>
          </p:cNvPr>
          <p:cNvPicPr>
            <a:picLocks noChangeAspect="1"/>
          </p:cNvPicPr>
          <p:nvPr/>
        </p:nvPicPr>
        <p:blipFill>
          <a:blip r:embed="rId2"/>
          <a:stretch>
            <a:fillRect/>
          </a:stretch>
        </p:blipFill>
        <p:spPr>
          <a:xfrm>
            <a:off x="1109906" y="2639475"/>
            <a:ext cx="10155067" cy="3143689"/>
          </a:xfrm>
          <a:prstGeom prst="rect">
            <a:avLst/>
          </a:prstGeom>
        </p:spPr>
      </p:pic>
    </p:spTree>
    <p:extLst>
      <p:ext uri="{BB962C8B-B14F-4D97-AF65-F5344CB8AC3E}">
        <p14:creationId xmlns:p14="http://schemas.microsoft.com/office/powerpoint/2010/main" val="277147935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430487E-5235-151B-53D9-0736716B8403}"/>
              </a:ext>
            </a:extLst>
          </p:cNvPr>
          <p:cNvSpPr>
            <a:spLocks noGrp="1"/>
          </p:cNvSpPr>
          <p:nvPr>
            <p:ph type="title"/>
          </p:nvPr>
        </p:nvSpPr>
        <p:spPr/>
        <p:txBody>
          <a:bodyPr/>
          <a:lstStyle/>
          <a:p>
            <a:pPr algn="r" rtl="1"/>
            <a:r>
              <a:rPr lang="fa-IR" dirty="0"/>
              <a:t>فصل 5: جستجو و بازی های خصمانه</a:t>
            </a:r>
            <a:endParaRPr lang="en-US" dirty="0"/>
          </a:p>
        </p:txBody>
      </p:sp>
      <p:sp>
        <p:nvSpPr>
          <p:cNvPr id="6" name="Text Placeholder 5">
            <a:extLst>
              <a:ext uri="{FF2B5EF4-FFF2-40B4-BE49-F238E27FC236}">
                <a16:creationId xmlns:a16="http://schemas.microsoft.com/office/drawing/2014/main" id="{AB43654F-7842-C531-F200-9745E8F0F0C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D596219-C26C-659D-F0BE-D26BCCAFDD1B}"/>
              </a:ext>
            </a:extLst>
          </p:cNvPr>
          <p:cNvSpPr>
            <a:spLocks noGrp="1"/>
          </p:cNvSpPr>
          <p:nvPr>
            <p:ph type="sldNum" sz="quarter" idx="12"/>
          </p:nvPr>
        </p:nvSpPr>
        <p:spPr/>
        <p:txBody>
          <a:bodyPr/>
          <a:lstStyle/>
          <a:p>
            <a:fld id="{F614FD8E-2B32-414C-808C-9C3DB6C0E6BF}" type="slidenum">
              <a:rPr lang="en-US" smtClean="0"/>
              <a:t>143</a:t>
            </a:fld>
            <a:endParaRPr lang="en-US"/>
          </a:p>
        </p:txBody>
      </p:sp>
    </p:spTree>
    <p:extLst>
      <p:ext uri="{BB962C8B-B14F-4D97-AF65-F5344CB8AC3E}">
        <p14:creationId xmlns:p14="http://schemas.microsoft.com/office/powerpoint/2010/main" val="38875910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21709-1AE2-A59E-61A3-5062BE84BBDF}"/>
              </a:ext>
            </a:extLst>
          </p:cNvPr>
          <p:cNvSpPr>
            <a:spLocks noGrp="1"/>
          </p:cNvSpPr>
          <p:nvPr>
            <p:ph type="title"/>
          </p:nvPr>
        </p:nvSpPr>
        <p:spPr/>
        <p:txBody>
          <a:bodyPr/>
          <a:lstStyle/>
          <a:p>
            <a:pPr algn="r" rtl="1"/>
            <a:r>
              <a:rPr lang="fa-IR" dirty="0"/>
              <a:t>مقدمه</a:t>
            </a:r>
            <a:endParaRPr lang="en-US" dirty="0"/>
          </a:p>
        </p:txBody>
      </p:sp>
      <p:sp>
        <p:nvSpPr>
          <p:cNvPr id="3" name="Content Placeholder 2">
            <a:extLst>
              <a:ext uri="{FF2B5EF4-FFF2-40B4-BE49-F238E27FC236}">
                <a16:creationId xmlns:a16="http://schemas.microsoft.com/office/drawing/2014/main" id="{470005D2-6AD5-95AB-3DD7-E6A8F43B17C7}"/>
              </a:ext>
            </a:extLst>
          </p:cNvPr>
          <p:cNvSpPr>
            <a:spLocks noGrp="1"/>
          </p:cNvSpPr>
          <p:nvPr>
            <p:ph idx="1"/>
          </p:nvPr>
        </p:nvSpPr>
        <p:spPr/>
        <p:txBody>
          <a:bodyPr/>
          <a:lstStyle/>
          <a:p>
            <a:pPr algn="r" rtl="1"/>
            <a:r>
              <a:rPr lang="fa-IR" dirty="0"/>
              <a:t>در این فصل ما محیط های رقابتی را پوشش می دهیم ، که در آن دو یا چند عامل اهداف </a:t>
            </a:r>
            <a:r>
              <a:rPr lang="fa-IR" dirty="0" err="1"/>
              <a:t>متناقضی</a:t>
            </a:r>
            <a:r>
              <a:rPr lang="fa-IR" dirty="0"/>
              <a:t> دارند و باعث ایجاد مشکلات جستجوی خصمانه می شوند.</a:t>
            </a:r>
          </a:p>
          <a:p>
            <a:pPr algn="r" rtl="1"/>
            <a:r>
              <a:rPr lang="fa-IR" dirty="0"/>
              <a:t>ما با یک کلاس محدود از بازی ها شروع می کنیم و حرکت بهینه و </a:t>
            </a:r>
            <a:r>
              <a:rPr lang="fa-IR" dirty="0" err="1"/>
              <a:t>الگوریتمی</a:t>
            </a:r>
            <a:r>
              <a:rPr lang="fa-IR" dirty="0"/>
              <a:t> را برای یافتن آن تعریف می کنیم: جستجوی </a:t>
            </a:r>
            <a:r>
              <a:rPr lang="en-US" dirty="0"/>
              <a:t>minimax</a:t>
            </a:r>
            <a:endParaRPr lang="fa-IR" dirty="0"/>
          </a:p>
          <a:p>
            <a:pPr algn="r" rtl="1"/>
            <a:r>
              <a:rPr lang="fa-IR" dirty="0"/>
              <a:t>نشان می دهیم که هرس با نادیده گرفتن بخش </a:t>
            </a:r>
            <a:r>
              <a:rPr lang="fa-IR" dirty="0" err="1"/>
              <a:t>هایی</a:t>
            </a:r>
            <a:r>
              <a:rPr lang="fa-IR" dirty="0"/>
              <a:t> از درخت جستجو که هیچ تفاوتی در حرکت بهینه ایجاد </a:t>
            </a:r>
            <a:r>
              <a:rPr lang="fa-IR" dirty="0" err="1"/>
              <a:t>نمی</a:t>
            </a:r>
            <a:r>
              <a:rPr lang="fa-IR" dirty="0"/>
              <a:t> کند، جستجو را کارآمدتر می کند.</a:t>
            </a:r>
            <a:endParaRPr lang="en-US" dirty="0"/>
          </a:p>
        </p:txBody>
      </p:sp>
      <p:sp>
        <p:nvSpPr>
          <p:cNvPr id="4" name="Slide Number Placeholder 3">
            <a:extLst>
              <a:ext uri="{FF2B5EF4-FFF2-40B4-BE49-F238E27FC236}">
                <a16:creationId xmlns:a16="http://schemas.microsoft.com/office/drawing/2014/main" id="{64DD243A-488E-7D6D-8096-D69BCF759743}"/>
              </a:ext>
            </a:extLst>
          </p:cNvPr>
          <p:cNvSpPr>
            <a:spLocks noGrp="1"/>
          </p:cNvSpPr>
          <p:nvPr>
            <p:ph type="sldNum" sz="quarter" idx="12"/>
          </p:nvPr>
        </p:nvSpPr>
        <p:spPr/>
        <p:txBody>
          <a:bodyPr/>
          <a:lstStyle/>
          <a:p>
            <a:fld id="{F614FD8E-2B32-414C-808C-9C3DB6C0E6BF}" type="slidenum">
              <a:rPr lang="en-US" smtClean="0"/>
              <a:t>144</a:t>
            </a:fld>
            <a:endParaRPr lang="en-US"/>
          </a:p>
        </p:txBody>
      </p:sp>
    </p:spTree>
    <p:extLst>
      <p:ext uri="{BB962C8B-B14F-4D97-AF65-F5344CB8AC3E}">
        <p14:creationId xmlns:p14="http://schemas.microsoft.com/office/powerpoint/2010/main" val="56008045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E28C0-D7D2-1BC3-6052-CF083A9A160F}"/>
              </a:ext>
            </a:extLst>
          </p:cNvPr>
          <p:cNvSpPr>
            <a:spLocks noGrp="1"/>
          </p:cNvSpPr>
          <p:nvPr>
            <p:ph type="title"/>
          </p:nvPr>
        </p:nvSpPr>
        <p:spPr/>
        <p:txBody>
          <a:bodyPr/>
          <a:lstStyle/>
          <a:p>
            <a:pPr algn="r" rtl="1"/>
            <a:r>
              <a:rPr lang="fa-IR" dirty="0"/>
              <a:t>بازی های دو نفره با مجموع صفر</a:t>
            </a:r>
            <a:endParaRPr lang="en-US" dirty="0"/>
          </a:p>
        </p:txBody>
      </p:sp>
      <p:sp>
        <p:nvSpPr>
          <p:cNvPr id="3" name="Content Placeholder 2">
            <a:extLst>
              <a:ext uri="{FF2B5EF4-FFF2-40B4-BE49-F238E27FC236}">
                <a16:creationId xmlns:a16="http://schemas.microsoft.com/office/drawing/2014/main" id="{9D0FB362-36D9-5379-C671-0D06F24366EC}"/>
              </a:ext>
            </a:extLst>
          </p:cNvPr>
          <p:cNvSpPr>
            <a:spLocks noGrp="1"/>
          </p:cNvSpPr>
          <p:nvPr>
            <p:ph idx="1"/>
          </p:nvPr>
        </p:nvSpPr>
        <p:spPr/>
        <p:txBody>
          <a:bodyPr>
            <a:normAutofit/>
          </a:bodyPr>
          <a:lstStyle/>
          <a:p>
            <a:pPr algn="r" rtl="1"/>
            <a:r>
              <a:rPr lang="fa-IR" sz="2400" dirty="0"/>
              <a:t>بازی </a:t>
            </a:r>
            <a:r>
              <a:rPr lang="fa-IR" sz="2400" dirty="0" err="1"/>
              <a:t>هایی</a:t>
            </a:r>
            <a:r>
              <a:rPr lang="fa-IR" sz="2400" dirty="0"/>
              <a:t> که بیشتر در هوش مصنوعی مورد مطالعه قرار می گیرند (مانند شطرنج و </a:t>
            </a:r>
            <a:r>
              <a:rPr lang="en-US" sz="2400" dirty="0"/>
              <a:t>Go</a:t>
            </a:r>
            <a:r>
              <a:rPr lang="fa-IR" sz="2400" dirty="0"/>
              <a:t>)</a:t>
            </a:r>
            <a:r>
              <a:rPr lang="en-US" sz="2400" dirty="0"/>
              <a:t> </a:t>
            </a:r>
            <a:r>
              <a:rPr lang="fa-IR" sz="2400" dirty="0"/>
              <a:t>همان بازی </a:t>
            </a:r>
            <a:r>
              <a:rPr lang="fa-IR" sz="2400" dirty="0" err="1"/>
              <a:t>هایی</a:t>
            </a:r>
            <a:r>
              <a:rPr lang="fa-IR" sz="2400" dirty="0"/>
              <a:t> هستند که نظریه پردازان بازی آن را بازی های قطعی، دو نفره، نوبتی، اطلاعات کامل، با مجموع صفر می نامند. </a:t>
            </a:r>
          </a:p>
          <a:p>
            <a:pPr algn="r" rtl="1"/>
            <a:r>
              <a:rPr lang="fa-IR" sz="2400" dirty="0"/>
              <a:t>"اطلاعات کامل" مترادف "کاملا قابل مشاهده" است و "مجموع صفر" به این معنی است که آنچه برای یک </a:t>
            </a:r>
            <a:r>
              <a:rPr lang="fa-IR" sz="2400" dirty="0" err="1"/>
              <a:t>بازیکن</a:t>
            </a:r>
            <a:r>
              <a:rPr lang="fa-IR" sz="2400" dirty="0"/>
              <a:t> خوب است برای </a:t>
            </a:r>
            <a:r>
              <a:rPr lang="fa-IR" sz="2400" dirty="0" err="1"/>
              <a:t>بازیکن</a:t>
            </a:r>
            <a:r>
              <a:rPr lang="fa-IR" sz="2400" dirty="0"/>
              <a:t> دیگر به همان اندازه بد است: هیچ نتیجه "برد-برد" وجود ندارد.</a:t>
            </a:r>
          </a:p>
          <a:p>
            <a:pPr algn="r" rtl="1"/>
            <a:r>
              <a:rPr lang="fa-IR" sz="2400" dirty="0"/>
              <a:t>یک تابع سودمندی (که به آن تابع هدف یا تابع بازده نیز گفته می شود)، که مقدار عددی نهایی را برای </a:t>
            </a:r>
            <a:r>
              <a:rPr lang="fa-IR" sz="2400" dirty="0" err="1"/>
              <a:t>بازیکن</a:t>
            </a:r>
            <a:r>
              <a:rPr lang="fa-IR" sz="2400" dirty="0"/>
              <a:t> زمانی که بازی در حالت پایانی (برگ) به پایان می رسد، تعریف می کند</a:t>
            </a:r>
            <a:endParaRPr lang="en-US" sz="2400" dirty="0"/>
          </a:p>
        </p:txBody>
      </p:sp>
      <p:sp>
        <p:nvSpPr>
          <p:cNvPr id="4" name="Slide Number Placeholder 3">
            <a:extLst>
              <a:ext uri="{FF2B5EF4-FFF2-40B4-BE49-F238E27FC236}">
                <a16:creationId xmlns:a16="http://schemas.microsoft.com/office/drawing/2014/main" id="{2A2E3FEB-AC0B-1700-6C66-4F5784B9E3C8}"/>
              </a:ext>
            </a:extLst>
          </p:cNvPr>
          <p:cNvSpPr>
            <a:spLocks noGrp="1"/>
          </p:cNvSpPr>
          <p:nvPr>
            <p:ph type="sldNum" sz="quarter" idx="12"/>
          </p:nvPr>
        </p:nvSpPr>
        <p:spPr/>
        <p:txBody>
          <a:bodyPr/>
          <a:lstStyle/>
          <a:p>
            <a:fld id="{F614FD8E-2B32-414C-808C-9C3DB6C0E6BF}" type="slidenum">
              <a:rPr lang="en-US" smtClean="0"/>
              <a:t>145</a:t>
            </a:fld>
            <a:endParaRPr lang="en-US"/>
          </a:p>
        </p:txBody>
      </p:sp>
    </p:spTree>
    <p:extLst>
      <p:ext uri="{BB962C8B-B14F-4D97-AF65-F5344CB8AC3E}">
        <p14:creationId xmlns:p14="http://schemas.microsoft.com/office/powerpoint/2010/main" val="21859195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3469E-A0C2-F423-AA1B-AA71F2AA7CDB}"/>
              </a:ext>
            </a:extLst>
          </p:cNvPr>
          <p:cNvSpPr>
            <a:spLocks noGrp="1"/>
          </p:cNvSpPr>
          <p:nvPr>
            <p:ph type="title"/>
          </p:nvPr>
        </p:nvSpPr>
        <p:spPr/>
        <p:txBody>
          <a:bodyPr/>
          <a:lstStyle/>
          <a:p>
            <a:pPr algn="r" rtl="1"/>
            <a:r>
              <a:rPr lang="fa-IR" dirty="0"/>
              <a:t>درخت جستجوی بازی</a:t>
            </a:r>
            <a:endParaRPr lang="en-US" dirty="0"/>
          </a:p>
        </p:txBody>
      </p:sp>
      <p:sp>
        <p:nvSpPr>
          <p:cNvPr id="4" name="Slide Number Placeholder 3">
            <a:extLst>
              <a:ext uri="{FF2B5EF4-FFF2-40B4-BE49-F238E27FC236}">
                <a16:creationId xmlns:a16="http://schemas.microsoft.com/office/drawing/2014/main" id="{DB9AD2FB-F3B4-AD43-CF46-EEC7B200128D}"/>
              </a:ext>
            </a:extLst>
          </p:cNvPr>
          <p:cNvSpPr>
            <a:spLocks noGrp="1"/>
          </p:cNvSpPr>
          <p:nvPr>
            <p:ph type="sldNum" sz="quarter" idx="12"/>
          </p:nvPr>
        </p:nvSpPr>
        <p:spPr/>
        <p:txBody>
          <a:bodyPr/>
          <a:lstStyle/>
          <a:p>
            <a:fld id="{F614FD8E-2B32-414C-808C-9C3DB6C0E6BF}" type="slidenum">
              <a:rPr lang="en-US" smtClean="0"/>
              <a:t>146</a:t>
            </a:fld>
            <a:endParaRPr lang="en-US"/>
          </a:p>
        </p:txBody>
      </p:sp>
      <p:pic>
        <p:nvPicPr>
          <p:cNvPr id="5" name="Picture 4">
            <a:extLst>
              <a:ext uri="{FF2B5EF4-FFF2-40B4-BE49-F238E27FC236}">
                <a16:creationId xmlns:a16="http://schemas.microsoft.com/office/drawing/2014/main" id="{960EE81D-BAB7-9B0F-AA44-0DEDEF2D2D0C}"/>
              </a:ext>
            </a:extLst>
          </p:cNvPr>
          <p:cNvPicPr>
            <a:picLocks noChangeAspect="1"/>
          </p:cNvPicPr>
          <p:nvPr/>
        </p:nvPicPr>
        <p:blipFill>
          <a:blip r:embed="rId2"/>
          <a:stretch>
            <a:fillRect/>
          </a:stretch>
        </p:blipFill>
        <p:spPr>
          <a:xfrm>
            <a:off x="2608054" y="1637998"/>
            <a:ext cx="6991021" cy="4671361"/>
          </a:xfrm>
          <a:prstGeom prst="rect">
            <a:avLst/>
          </a:prstGeom>
        </p:spPr>
      </p:pic>
    </p:spTree>
    <p:extLst>
      <p:ext uri="{BB962C8B-B14F-4D97-AF65-F5344CB8AC3E}">
        <p14:creationId xmlns:p14="http://schemas.microsoft.com/office/powerpoint/2010/main" val="391464843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D9804-A6AA-0855-AC12-7F1EF0C2AF74}"/>
              </a:ext>
            </a:extLst>
          </p:cNvPr>
          <p:cNvSpPr>
            <a:spLocks noGrp="1"/>
          </p:cNvSpPr>
          <p:nvPr>
            <p:ph type="title"/>
          </p:nvPr>
        </p:nvSpPr>
        <p:spPr/>
        <p:txBody>
          <a:bodyPr/>
          <a:lstStyle/>
          <a:p>
            <a:pPr algn="r" rtl="1"/>
            <a:r>
              <a:rPr lang="fa-IR" dirty="0"/>
              <a:t>تصمیمات بهینه در بازی ها</a:t>
            </a:r>
            <a:endParaRPr lang="en-US" dirty="0"/>
          </a:p>
        </p:txBody>
      </p:sp>
      <p:sp>
        <p:nvSpPr>
          <p:cNvPr id="3" name="Content Placeholder 2">
            <a:extLst>
              <a:ext uri="{FF2B5EF4-FFF2-40B4-BE49-F238E27FC236}">
                <a16:creationId xmlns:a16="http://schemas.microsoft.com/office/drawing/2014/main" id="{B1DB88C8-E1AE-9F58-EC2E-EEA45EC3D761}"/>
              </a:ext>
            </a:extLst>
          </p:cNvPr>
          <p:cNvSpPr>
            <a:spLocks noGrp="1"/>
          </p:cNvSpPr>
          <p:nvPr>
            <p:ph idx="1"/>
          </p:nvPr>
        </p:nvSpPr>
        <p:spPr/>
        <p:txBody>
          <a:bodyPr/>
          <a:lstStyle/>
          <a:p>
            <a:pPr algn="r" rtl="1"/>
            <a:r>
              <a:rPr lang="en-US" dirty="0"/>
              <a:t>MAX </a:t>
            </a:r>
            <a:r>
              <a:rPr lang="fa-IR" dirty="0"/>
              <a:t>می خواهد دنباله ای از اقدامات منجر به پیروزی را پیدا کند، اما </a:t>
            </a:r>
            <a:r>
              <a:rPr lang="en-US" dirty="0"/>
              <a:t>MIN </a:t>
            </a:r>
            <a:r>
              <a:rPr lang="fa-IR" dirty="0"/>
              <a:t> در مورد آن حرفی برای گفتن دارد. این بدان معناست که استراتژی </a:t>
            </a:r>
            <a:r>
              <a:rPr lang="en-US" dirty="0"/>
              <a:t>MAX</a:t>
            </a:r>
            <a:r>
              <a:rPr lang="fa-IR" dirty="0"/>
              <a:t> </a:t>
            </a:r>
            <a:r>
              <a:rPr lang="en-US" dirty="0"/>
              <a:t> </a:t>
            </a:r>
            <a:r>
              <a:rPr lang="fa-IR" dirty="0"/>
              <a:t>باید یک برنامه شرطی باشد - یک استراتژی احتمالی که پاسخی به هر یک از حرکت های احتمالی </a:t>
            </a:r>
            <a:r>
              <a:rPr lang="en-US" dirty="0"/>
              <a:t>MIN </a:t>
            </a:r>
            <a:r>
              <a:rPr lang="fa-IR" dirty="0"/>
              <a:t>مشخص می کند.</a:t>
            </a:r>
          </a:p>
          <a:p>
            <a:pPr algn="r" rtl="1"/>
            <a:r>
              <a:rPr lang="fa-IR" dirty="0"/>
              <a:t>با توجه به درخت بازی، استراتژی بهینه را می توان با محاسبه حداقل حداکثر (</a:t>
            </a:r>
            <a:r>
              <a:rPr lang="en-US" dirty="0"/>
              <a:t>minimax</a:t>
            </a:r>
            <a:r>
              <a:rPr lang="fa-IR" dirty="0"/>
              <a:t>) مقدار هر حالت در درخت تعیین کرد.</a:t>
            </a:r>
          </a:p>
          <a:p>
            <a:pPr algn="r" rtl="1"/>
            <a:r>
              <a:rPr lang="fa-IR" dirty="0"/>
              <a:t>مقدار </a:t>
            </a:r>
            <a:r>
              <a:rPr lang="en-US" dirty="0"/>
              <a:t>minimax </a:t>
            </a:r>
            <a:r>
              <a:rPr lang="fa-IR" dirty="0"/>
              <a:t> میزان سودمندی (برای </a:t>
            </a:r>
            <a:r>
              <a:rPr lang="en-US" dirty="0"/>
              <a:t>MAX</a:t>
            </a:r>
            <a:r>
              <a:rPr lang="fa-IR" dirty="0"/>
              <a:t>) </a:t>
            </a:r>
            <a:r>
              <a:rPr lang="en-US" dirty="0"/>
              <a:t> </a:t>
            </a:r>
            <a:r>
              <a:rPr lang="fa-IR" dirty="0"/>
              <a:t>قرار گرفتن در آن حالت است، با این فرض که هر دو </a:t>
            </a:r>
            <a:r>
              <a:rPr lang="fa-IR" dirty="0" err="1"/>
              <a:t>بازیکن</a:t>
            </a:r>
            <a:r>
              <a:rPr lang="fa-IR" dirty="0"/>
              <a:t> از آنجا تا پایان بازی به طور بهینه بازی می کنند.</a:t>
            </a:r>
          </a:p>
          <a:p>
            <a:pPr algn="r" rtl="1"/>
            <a:r>
              <a:rPr lang="fa-IR" dirty="0"/>
              <a:t>مقدار </a:t>
            </a:r>
            <a:r>
              <a:rPr lang="en-US" dirty="0"/>
              <a:t>minimax </a:t>
            </a:r>
            <a:r>
              <a:rPr lang="fa-IR" dirty="0"/>
              <a:t> در یک حالت نهایی برابر با مقدار تابع سودمندی (</a:t>
            </a:r>
            <a:r>
              <a:rPr lang="en-US" dirty="0"/>
              <a:t>utility</a:t>
            </a:r>
            <a:r>
              <a:rPr lang="fa-IR" dirty="0"/>
              <a:t>) آن است.</a:t>
            </a:r>
            <a:endParaRPr lang="en-US" dirty="0"/>
          </a:p>
          <a:p>
            <a:pPr algn="r" rtl="1"/>
            <a:r>
              <a:rPr lang="en-US" dirty="0"/>
              <a:t>MAX </a:t>
            </a:r>
            <a:r>
              <a:rPr lang="fa-IR" dirty="0"/>
              <a:t> زمانی که نوبت </a:t>
            </a:r>
            <a:r>
              <a:rPr lang="fa-IR" dirty="0" err="1"/>
              <a:t>اوست</a:t>
            </a:r>
            <a:r>
              <a:rPr lang="fa-IR" dirty="0"/>
              <a:t> ترجیح می دهد به حالتی با حداکثر مقدار سودمندی حرکت کند و </a:t>
            </a:r>
            <a:r>
              <a:rPr lang="en-US" dirty="0"/>
              <a:t>MIN </a:t>
            </a:r>
            <a:r>
              <a:rPr lang="fa-IR" dirty="0"/>
              <a:t> حالتی با حداقل مقدار را ترجیح می دهد.</a:t>
            </a:r>
            <a:endParaRPr lang="en-US" dirty="0"/>
          </a:p>
        </p:txBody>
      </p:sp>
      <p:sp>
        <p:nvSpPr>
          <p:cNvPr id="4" name="Slide Number Placeholder 3">
            <a:extLst>
              <a:ext uri="{FF2B5EF4-FFF2-40B4-BE49-F238E27FC236}">
                <a16:creationId xmlns:a16="http://schemas.microsoft.com/office/drawing/2014/main" id="{C4BE475E-A280-2D1C-E4A3-BCC6A6C472DB}"/>
              </a:ext>
            </a:extLst>
          </p:cNvPr>
          <p:cNvSpPr>
            <a:spLocks noGrp="1"/>
          </p:cNvSpPr>
          <p:nvPr>
            <p:ph type="sldNum" sz="quarter" idx="12"/>
          </p:nvPr>
        </p:nvSpPr>
        <p:spPr/>
        <p:txBody>
          <a:bodyPr/>
          <a:lstStyle/>
          <a:p>
            <a:fld id="{F614FD8E-2B32-414C-808C-9C3DB6C0E6BF}" type="slidenum">
              <a:rPr lang="en-US" smtClean="0"/>
              <a:t>147</a:t>
            </a:fld>
            <a:endParaRPr lang="en-US"/>
          </a:p>
        </p:txBody>
      </p:sp>
    </p:spTree>
    <p:extLst>
      <p:ext uri="{BB962C8B-B14F-4D97-AF65-F5344CB8AC3E}">
        <p14:creationId xmlns:p14="http://schemas.microsoft.com/office/powerpoint/2010/main" val="132632759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3BA10-3097-48A5-67E0-68FA303880B1}"/>
              </a:ext>
            </a:extLst>
          </p:cNvPr>
          <p:cNvSpPr>
            <a:spLocks noGrp="1"/>
          </p:cNvSpPr>
          <p:nvPr>
            <p:ph type="title"/>
          </p:nvPr>
        </p:nvSpPr>
        <p:spPr/>
        <p:txBody>
          <a:bodyPr/>
          <a:lstStyle/>
          <a:p>
            <a:pPr algn="r" rtl="1"/>
            <a:r>
              <a:rPr lang="fa-IR" dirty="0" err="1"/>
              <a:t>الگوریتم</a:t>
            </a:r>
            <a:r>
              <a:rPr lang="fa-IR" dirty="0"/>
              <a:t> </a:t>
            </a:r>
            <a:r>
              <a:rPr lang="en-US" dirty="0"/>
              <a:t>minimax</a:t>
            </a:r>
          </a:p>
        </p:txBody>
      </p:sp>
      <p:sp>
        <p:nvSpPr>
          <p:cNvPr id="4" name="Slide Number Placeholder 3">
            <a:extLst>
              <a:ext uri="{FF2B5EF4-FFF2-40B4-BE49-F238E27FC236}">
                <a16:creationId xmlns:a16="http://schemas.microsoft.com/office/drawing/2014/main" id="{C2211C33-F02B-0372-7DB4-4FE7E22E4FEA}"/>
              </a:ext>
            </a:extLst>
          </p:cNvPr>
          <p:cNvSpPr>
            <a:spLocks noGrp="1"/>
          </p:cNvSpPr>
          <p:nvPr>
            <p:ph type="sldNum" sz="quarter" idx="12"/>
          </p:nvPr>
        </p:nvSpPr>
        <p:spPr/>
        <p:txBody>
          <a:bodyPr/>
          <a:lstStyle/>
          <a:p>
            <a:fld id="{F614FD8E-2B32-414C-808C-9C3DB6C0E6BF}" type="slidenum">
              <a:rPr lang="en-US" smtClean="0"/>
              <a:t>148</a:t>
            </a:fld>
            <a:endParaRPr lang="en-US"/>
          </a:p>
        </p:txBody>
      </p:sp>
      <p:pic>
        <p:nvPicPr>
          <p:cNvPr id="5" name="Picture 4">
            <a:extLst>
              <a:ext uri="{FF2B5EF4-FFF2-40B4-BE49-F238E27FC236}">
                <a16:creationId xmlns:a16="http://schemas.microsoft.com/office/drawing/2014/main" id="{997DF9F4-A5DA-585F-88AC-8679B81020A9}"/>
              </a:ext>
            </a:extLst>
          </p:cNvPr>
          <p:cNvPicPr>
            <a:picLocks noChangeAspect="1"/>
          </p:cNvPicPr>
          <p:nvPr/>
        </p:nvPicPr>
        <p:blipFill>
          <a:blip r:embed="rId2"/>
          <a:stretch>
            <a:fillRect/>
          </a:stretch>
        </p:blipFill>
        <p:spPr>
          <a:xfrm>
            <a:off x="3980616" y="4991742"/>
            <a:ext cx="5484376" cy="1307487"/>
          </a:xfrm>
          <a:prstGeom prst="rect">
            <a:avLst/>
          </a:prstGeom>
        </p:spPr>
      </p:pic>
      <p:pic>
        <p:nvPicPr>
          <p:cNvPr id="6" name="Picture 5">
            <a:extLst>
              <a:ext uri="{FF2B5EF4-FFF2-40B4-BE49-F238E27FC236}">
                <a16:creationId xmlns:a16="http://schemas.microsoft.com/office/drawing/2014/main" id="{5BB96D9E-AEA1-B01C-D9BC-9D9C220F38B3}"/>
              </a:ext>
            </a:extLst>
          </p:cNvPr>
          <p:cNvPicPr>
            <a:picLocks noChangeAspect="1"/>
          </p:cNvPicPr>
          <p:nvPr/>
        </p:nvPicPr>
        <p:blipFill>
          <a:blip r:embed="rId3"/>
          <a:stretch>
            <a:fillRect/>
          </a:stretch>
        </p:blipFill>
        <p:spPr>
          <a:xfrm>
            <a:off x="2834640" y="1516375"/>
            <a:ext cx="7457440" cy="3466134"/>
          </a:xfrm>
          <a:prstGeom prst="rect">
            <a:avLst/>
          </a:prstGeom>
        </p:spPr>
      </p:pic>
    </p:spTree>
    <p:extLst>
      <p:ext uri="{BB962C8B-B14F-4D97-AF65-F5344CB8AC3E}">
        <p14:creationId xmlns:p14="http://schemas.microsoft.com/office/powerpoint/2010/main" val="61600596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EF2B9-EEF4-8FDE-56E7-14B0094138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4F68CB-8194-4EEB-0C32-C0EA121BC0E5}"/>
              </a:ext>
            </a:extLst>
          </p:cNvPr>
          <p:cNvSpPr>
            <a:spLocks noGrp="1"/>
          </p:cNvSpPr>
          <p:nvPr>
            <p:ph type="title"/>
          </p:nvPr>
        </p:nvSpPr>
        <p:spPr/>
        <p:txBody>
          <a:bodyPr/>
          <a:lstStyle/>
          <a:p>
            <a:pPr algn="r" rtl="1"/>
            <a:r>
              <a:rPr lang="fa-IR" dirty="0" err="1"/>
              <a:t>الگوریتم</a:t>
            </a:r>
            <a:r>
              <a:rPr lang="fa-IR" dirty="0"/>
              <a:t> </a:t>
            </a:r>
            <a:r>
              <a:rPr lang="en-US" dirty="0"/>
              <a:t>minimax</a:t>
            </a:r>
          </a:p>
        </p:txBody>
      </p:sp>
      <p:sp>
        <p:nvSpPr>
          <p:cNvPr id="3" name="Content Placeholder 2">
            <a:extLst>
              <a:ext uri="{FF2B5EF4-FFF2-40B4-BE49-F238E27FC236}">
                <a16:creationId xmlns:a16="http://schemas.microsoft.com/office/drawing/2014/main" id="{5DFEC0EB-D225-BECA-1666-3A74790ABB54}"/>
              </a:ext>
            </a:extLst>
          </p:cNvPr>
          <p:cNvSpPr>
            <a:spLocks noGrp="1"/>
          </p:cNvSpPr>
          <p:nvPr>
            <p:ph idx="1"/>
          </p:nvPr>
        </p:nvSpPr>
        <p:spPr/>
        <p:txBody>
          <a:bodyPr/>
          <a:lstStyle/>
          <a:p>
            <a:pPr algn="r" rtl="1"/>
            <a:r>
              <a:rPr lang="fa-IR" dirty="0"/>
              <a:t>این یک </a:t>
            </a:r>
            <a:r>
              <a:rPr lang="fa-IR" dirty="0" err="1"/>
              <a:t>الگوریتم</a:t>
            </a:r>
            <a:r>
              <a:rPr lang="fa-IR" dirty="0"/>
              <a:t> بازگشتی است که تا برگ های درخت پیش می رود و سپس با باز شدن بازگشت، از مقادیر حداقل حداکثر از طریق درخت نسخه پشتیبان تهیه می کند.</a:t>
            </a:r>
            <a:endParaRPr lang="en-US" dirty="0"/>
          </a:p>
          <a:p>
            <a:pPr algn="r" rtl="1"/>
            <a:r>
              <a:rPr lang="fa-IR" dirty="0" err="1"/>
              <a:t>الگوریتم</a:t>
            </a:r>
            <a:r>
              <a:rPr lang="fa-IR" dirty="0"/>
              <a:t> </a:t>
            </a:r>
            <a:r>
              <a:rPr lang="en-US" dirty="0"/>
              <a:t>minimax </a:t>
            </a:r>
            <a:r>
              <a:rPr lang="fa-IR" dirty="0"/>
              <a:t> یک کاوش کامل عمق اول درخت بازی را انجام می دهد. </a:t>
            </a:r>
          </a:p>
          <a:p>
            <a:pPr algn="r" rtl="1"/>
            <a:r>
              <a:rPr lang="fa-IR" dirty="0"/>
              <a:t>اگر حداکثر عمق درخت </a:t>
            </a:r>
            <a:r>
              <a:rPr lang="en-US" dirty="0"/>
              <a:t>m</a:t>
            </a:r>
            <a:r>
              <a:rPr lang="fa-IR" dirty="0"/>
              <a:t> باشد و در هر نقطه </a:t>
            </a:r>
            <a:r>
              <a:rPr lang="en-US" dirty="0"/>
              <a:t>b</a:t>
            </a:r>
            <a:r>
              <a:rPr lang="fa-IR" dirty="0"/>
              <a:t> حرکات قانونی وجود داشته باشد، پیچیدگی زمانی </a:t>
            </a:r>
            <a:r>
              <a:rPr lang="fa-IR" dirty="0" err="1"/>
              <a:t>الگوریتم</a:t>
            </a:r>
            <a:r>
              <a:rPr lang="fa-IR" dirty="0"/>
              <a:t> </a:t>
            </a:r>
            <a:r>
              <a:rPr lang="en-US" dirty="0"/>
              <a:t>minimax</a:t>
            </a:r>
            <a:r>
              <a:rPr lang="fa-IR" dirty="0"/>
              <a:t> برابر با </a:t>
            </a:r>
            <a:r>
              <a:rPr lang="en-US" dirty="0"/>
              <a:t>O(b</a:t>
            </a:r>
            <a:r>
              <a:rPr lang="en-US" baseline="30000" dirty="0"/>
              <a:t>m</a:t>
            </a:r>
            <a:r>
              <a:rPr lang="en-US" dirty="0"/>
              <a:t>)</a:t>
            </a:r>
            <a:r>
              <a:rPr lang="fa-IR" dirty="0"/>
              <a:t> است. پیچیدگی فضا برای </a:t>
            </a:r>
            <a:r>
              <a:rPr lang="fa-IR" dirty="0" err="1"/>
              <a:t>الگوریتمی</a:t>
            </a:r>
            <a:r>
              <a:rPr lang="fa-IR" dirty="0"/>
              <a:t> است که همه اقدامات را به طور همزمان تولید می کند </a:t>
            </a:r>
            <a:r>
              <a:rPr lang="en-US" dirty="0"/>
              <a:t> </a:t>
            </a:r>
            <a:r>
              <a:rPr lang="fa-IR" dirty="0"/>
              <a:t>برابر با </a:t>
            </a:r>
            <a:r>
              <a:rPr lang="en-US" dirty="0"/>
              <a:t>O(bm)</a:t>
            </a:r>
            <a:r>
              <a:rPr lang="fa-IR" dirty="0"/>
              <a:t>  است یا </a:t>
            </a:r>
            <a:r>
              <a:rPr lang="en-US" dirty="0"/>
              <a:t>O(m)</a:t>
            </a:r>
            <a:r>
              <a:rPr lang="fa-IR" dirty="0"/>
              <a:t> برای </a:t>
            </a:r>
            <a:r>
              <a:rPr lang="fa-IR" dirty="0" err="1"/>
              <a:t>الگوریتمی</a:t>
            </a:r>
            <a:r>
              <a:rPr lang="fa-IR" dirty="0"/>
              <a:t> که اقدامات را یکی </a:t>
            </a:r>
            <a:r>
              <a:rPr lang="fa-IR" dirty="0" err="1"/>
              <a:t>یکی</a:t>
            </a:r>
            <a:r>
              <a:rPr lang="fa-IR" dirty="0"/>
              <a:t> تولید می کند.</a:t>
            </a:r>
          </a:p>
          <a:p>
            <a:pPr algn="r" rtl="1"/>
            <a:r>
              <a:rPr lang="fa-IR" dirty="0"/>
              <a:t>پیچیدگی نمایی </a:t>
            </a:r>
            <a:r>
              <a:rPr lang="en-US" dirty="0"/>
              <a:t>minimax </a:t>
            </a:r>
            <a:r>
              <a:rPr lang="fa-IR" dirty="0"/>
              <a:t> را برای بازی های پیچیده </a:t>
            </a:r>
            <a:r>
              <a:rPr lang="fa-IR" dirty="0" err="1"/>
              <a:t>غیرعملی</a:t>
            </a:r>
            <a:r>
              <a:rPr lang="fa-IR" dirty="0"/>
              <a:t> می کند.</a:t>
            </a:r>
          </a:p>
          <a:p>
            <a:pPr algn="r" rtl="1"/>
            <a:r>
              <a:rPr lang="fa-IR" dirty="0"/>
              <a:t>با تقریب تحلیل </a:t>
            </a:r>
            <a:r>
              <a:rPr lang="en-US" dirty="0"/>
              <a:t>minimax</a:t>
            </a:r>
            <a:r>
              <a:rPr lang="fa-IR" dirty="0"/>
              <a:t> به روش های مختلف، می توانیم </a:t>
            </a:r>
            <a:r>
              <a:rPr lang="fa-IR" dirty="0" err="1"/>
              <a:t>الگوریتم</a:t>
            </a:r>
            <a:r>
              <a:rPr lang="fa-IR" dirty="0"/>
              <a:t> های کاربردی تری را استخراج کنیم.</a:t>
            </a:r>
            <a:endParaRPr lang="en-US" dirty="0"/>
          </a:p>
        </p:txBody>
      </p:sp>
      <p:sp>
        <p:nvSpPr>
          <p:cNvPr id="4" name="Slide Number Placeholder 3">
            <a:extLst>
              <a:ext uri="{FF2B5EF4-FFF2-40B4-BE49-F238E27FC236}">
                <a16:creationId xmlns:a16="http://schemas.microsoft.com/office/drawing/2014/main" id="{03BAC27C-5785-FE98-B799-0D89B1DDFA8B}"/>
              </a:ext>
            </a:extLst>
          </p:cNvPr>
          <p:cNvSpPr>
            <a:spLocks noGrp="1"/>
          </p:cNvSpPr>
          <p:nvPr>
            <p:ph type="sldNum" sz="quarter" idx="12"/>
          </p:nvPr>
        </p:nvSpPr>
        <p:spPr/>
        <p:txBody>
          <a:bodyPr/>
          <a:lstStyle/>
          <a:p>
            <a:fld id="{F614FD8E-2B32-414C-808C-9C3DB6C0E6BF}" type="slidenum">
              <a:rPr lang="en-US" smtClean="0"/>
              <a:t>149</a:t>
            </a:fld>
            <a:endParaRPr lang="en-US"/>
          </a:p>
        </p:txBody>
      </p:sp>
    </p:spTree>
    <p:extLst>
      <p:ext uri="{BB962C8B-B14F-4D97-AF65-F5344CB8AC3E}">
        <p14:creationId xmlns:p14="http://schemas.microsoft.com/office/powerpoint/2010/main" val="3148482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اقتصاد</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چگونه باید مطابق با </a:t>
            </a:r>
            <a:r>
              <a:rPr lang="fa-IR" sz="2400" dirty="0" err="1"/>
              <a:t>ترجیحات</a:t>
            </a:r>
            <a:r>
              <a:rPr lang="fa-IR" sz="2400" dirty="0"/>
              <a:t> خود تصمیم بگیریم؟ </a:t>
            </a:r>
          </a:p>
          <a:p>
            <a:pPr algn="r" rtl="1"/>
            <a:r>
              <a:rPr lang="fa-IR" sz="2400" dirty="0"/>
              <a:t>چگونه باید این کار را انجام دهیم وقتی دیگران ممکن است با آنها همراه نشوند؟ </a:t>
            </a:r>
          </a:p>
          <a:p>
            <a:pPr algn="r" rtl="1"/>
            <a:r>
              <a:rPr lang="fa-IR" sz="2400" dirty="0"/>
              <a:t>چگونه باید این کار را انجام دهیم وقتی ممکن است در آینده ای دور باشد؟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15</a:t>
            </a:fld>
            <a:endParaRPr lang="en-US"/>
          </a:p>
        </p:txBody>
      </p:sp>
    </p:spTree>
    <p:extLst>
      <p:ext uri="{BB962C8B-B14F-4D97-AF65-F5344CB8AC3E}">
        <p14:creationId xmlns:p14="http://schemas.microsoft.com/office/powerpoint/2010/main" val="4876608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1B31C-8B4A-1460-A0F2-00B2D3A07B53}"/>
              </a:ext>
            </a:extLst>
          </p:cNvPr>
          <p:cNvSpPr>
            <a:spLocks noGrp="1"/>
          </p:cNvSpPr>
          <p:nvPr>
            <p:ph type="title"/>
          </p:nvPr>
        </p:nvSpPr>
        <p:spPr/>
        <p:txBody>
          <a:bodyPr/>
          <a:lstStyle/>
          <a:p>
            <a:pPr algn="r" rtl="1"/>
            <a:r>
              <a:rPr lang="fa-IR" dirty="0"/>
              <a:t>تصمیمات بهینه در بازی های چند نفره</a:t>
            </a:r>
            <a:endParaRPr lang="en-US" dirty="0"/>
          </a:p>
        </p:txBody>
      </p:sp>
      <p:sp>
        <p:nvSpPr>
          <p:cNvPr id="3" name="Content Placeholder 2">
            <a:extLst>
              <a:ext uri="{FF2B5EF4-FFF2-40B4-BE49-F238E27FC236}">
                <a16:creationId xmlns:a16="http://schemas.microsoft.com/office/drawing/2014/main" id="{84F24A9F-D4C2-D286-4ABE-E6FD9689E3B0}"/>
              </a:ext>
            </a:extLst>
          </p:cNvPr>
          <p:cNvSpPr>
            <a:spLocks noGrp="1"/>
          </p:cNvSpPr>
          <p:nvPr>
            <p:ph idx="1"/>
          </p:nvPr>
        </p:nvSpPr>
        <p:spPr/>
        <p:txBody>
          <a:bodyPr/>
          <a:lstStyle/>
          <a:p>
            <a:pPr algn="r" rtl="1"/>
            <a:r>
              <a:rPr lang="fa-IR" dirty="0"/>
              <a:t>ابتدا باید مقدار واحد برای هر گره را با بردار مقادیر جایگزین کنیم. به عنوان مثال، در یک بازی سه نفره با بازیکنان </a:t>
            </a:r>
            <a:r>
              <a:rPr lang="en-US" dirty="0"/>
              <a:t>A, B</a:t>
            </a:r>
            <a:r>
              <a:rPr lang="fa-IR" dirty="0"/>
              <a:t> و </a:t>
            </a:r>
            <a:r>
              <a:rPr lang="en-US" dirty="0"/>
              <a:t>C</a:t>
            </a:r>
            <a:r>
              <a:rPr lang="fa-IR" dirty="0"/>
              <a:t>، یک بردار </a:t>
            </a:r>
            <a:r>
              <a:rPr lang="en-US" dirty="0"/>
              <a:t> &lt;</a:t>
            </a:r>
            <a:r>
              <a:rPr lang="en-US" dirty="0" err="1"/>
              <a:t>v</a:t>
            </a:r>
            <a:r>
              <a:rPr lang="en-US" baseline="-25000" dirty="0" err="1"/>
              <a:t>A</a:t>
            </a:r>
            <a:r>
              <a:rPr lang="en-US" dirty="0"/>
              <a:t>, </a:t>
            </a:r>
            <a:r>
              <a:rPr lang="en-US" dirty="0" err="1"/>
              <a:t>v</a:t>
            </a:r>
            <a:r>
              <a:rPr lang="en-US" baseline="-25000" dirty="0" err="1"/>
              <a:t>B</a:t>
            </a:r>
            <a:r>
              <a:rPr lang="en-US" dirty="0" err="1"/>
              <a:t>,v</a:t>
            </a:r>
            <a:r>
              <a:rPr lang="en-US" baseline="-25000" dirty="0" err="1"/>
              <a:t>C</a:t>
            </a:r>
            <a:r>
              <a:rPr lang="en-US" dirty="0"/>
              <a:t>&gt;</a:t>
            </a:r>
            <a:r>
              <a:rPr lang="fa-IR" dirty="0"/>
              <a:t>به عنوان سودمندی هر گره در نظر می گیریم.</a:t>
            </a:r>
          </a:p>
          <a:p>
            <a:pPr algn="r" rtl="1"/>
            <a:r>
              <a:rPr lang="fa-IR" dirty="0"/>
              <a:t>هر </a:t>
            </a:r>
            <a:r>
              <a:rPr lang="fa-IR" dirty="0" err="1"/>
              <a:t>بازیکن</a:t>
            </a:r>
            <a:r>
              <a:rPr lang="fa-IR" dirty="0"/>
              <a:t> عملی را انتخاب می کند که میزان </a:t>
            </a:r>
            <a:r>
              <a:rPr lang="fa-IR" dirty="0" err="1"/>
              <a:t>سومندی</a:t>
            </a:r>
            <a:r>
              <a:rPr lang="fa-IR" dirty="0"/>
              <a:t> مربوط به خود برای ان عمل </a:t>
            </a:r>
            <a:r>
              <a:rPr lang="fa-IR" dirty="0" err="1"/>
              <a:t>بیشینه</a:t>
            </a:r>
            <a:r>
              <a:rPr lang="fa-IR" dirty="0"/>
              <a:t> باشد.</a:t>
            </a:r>
            <a:endParaRPr lang="en-US" dirty="0"/>
          </a:p>
        </p:txBody>
      </p:sp>
      <p:sp>
        <p:nvSpPr>
          <p:cNvPr id="4" name="Slide Number Placeholder 3">
            <a:extLst>
              <a:ext uri="{FF2B5EF4-FFF2-40B4-BE49-F238E27FC236}">
                <a16:creationId xmlns:a16="http://schemas.microsoft.com/office/drawing/2014/main" id="{5849D06C-C03E-FEDF-E09D-53FFF8E47D50}"/>
              </a:ext>
            </a:extLst>
          </p:cNvPr>
          <p:cNvSpPr>
            <a:spLocks noGrp="1"/>
          </p:cNvSpPr>
          <p:nvPr>
            <p:ph type="sldNum" sz="quarter" idx="12"/>
          </p:nvPr>
        </p:nvSpPr>
        <p:spPr/>
        <p:txBody>
          <a:bodyPr/>
          <a:lstStyle/>
          <a:p>
            <a:fld id="{F614FD8E-2B32-414C-808C-9C3DB6C0E6BF}" type="slidenum">
              <a:rPr lang="en-US" smtClean="0"/>
              <a:t>150</a:t>
            </a:fld>
            <a:endParaRPr lang="en-US"/>
          </a:p>
        </p:txBody>
      </p:sp>
      <p:pic>
        <p:nvPicPr>
          <p:cNvPr id="5" name="Picture 4">
            <a:extLst>
              <a:ext uri="{FF2B5EF4-FFF2-40B4-BE49-F238E27FC236}">
                <a16:creationId xmlns:a16="http://schemas.microsoft.com/office/drawing/2014/main" id="{53E74A03-51DC-DCAB-AF45-4C32511DA21F}"/>
              </a:ext>
            </a:extLst>
          </p:cNvPr>
          <p:cNvPicPr>
            <a:picLocks noChangeAspect="1"/>
          </p:cNvPicPr>
          <p:nvPr/>
        </p:nvPicPr>
        <p:blipFill>
          <a:blip r:embed="rId2"/>
          <a:stretch>
            <a:fillRect/>
          </a:stretch>
        </p:blipFill>
        <p:spPr>
          <a:xfrm>
            <a:off x="2499360" y="3337971"/>
            <a:ext cx="7887488" cy="3034216"/>
          </a:xfrm>
          <a:prstGeom prst="rect">
            <a:avLst/>
          </a:prstGeom>
        </p:spPr>
      </p:pic>
    </p:spTree>
    <p:extLst>
      <p:ext uri="{BB962C8B-B14F-4D97-AF65-F5344CB8AC3E}">
        <p14:creationId xmlns:p14="http://schemas.microsoft.com/office/powerpoint/2010/main" val="159193248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1F9D8-4A16-4A16-5B3D-EE9302D34179}"/>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3309F678-D592-C560-D75C-0688FDFD75FE}"/>
              </a:ext>
            </a:extLst>
          </p:cNvPr>
          <p:cNvSpPr>
            <a:spLocks noGrp="1"/>
          </p:cNvSpPr>
          <p:nvPr>
            <p:ph idx="1"/>
          </p:nvPr>
        </p:nvSpPr>
        <p:spPr/>
        <p:txBody>
          <a:bodyPr/>
          <a:lstStyle/>
          <a:p>
            <a:pPr algn="r" rtl="1"/>
            <a:r>
              <a:rPr lang="fa-IR" dirty="0"/>
              <a:t>تعداد حالت های بازی در عمق درخت نمایی است. هیچ </a:t>
            </a:r>
            <a:r>
              <a:rPr lang="fa-IR" dirty="0" err="1"/>
              <a:t>الگوریتمی</a:t>
            </a:r>
            <a:r>
              <a:rPr lang="fa-IR" dirty="0"/>
              <a:t> </a:t>
            </a:r>
            <a:r>
              <a:rPr lang="fa-IR" dirty="0" err="1"/>
              <a:t>نمی</a:t>
            </a:r>
            <a:r>
              <a:rPr lang="fa-IR" dirty="0"/>
              <a:t> تواند توان را به طور کامل حذف کند، اما گاهی اوقات می توانیم آن را به نصف کاهش دهیم و تصمیم </a:t>
            </a:r>
            <a:r>
              <a:rPr lang="en-US" dirty="0"/>
              <a:t>minimax</a:t>
            </a:r>
            <a:r>
              <a:rPr lang="fa-IR" dirty="0"/>
              <a:t> صحیح را بدون بررسی هر حالت با هرس بخش های بزرگی از درخت که هیچ تفاوتی در نتیجه ایجاد </a:t>
            </a:r>
            <a:r>
              <a:rPr lang="fa-IR" dirty="0" err="1"/>
              <a:t>نمی</a:t>
            </a:r>
            <a:r>
              <a:rPr lang="fa-IR" dirty="0"/>
              <a:t> کند، محاسبه کنیم. </a:t>
            </a:r>
          </a:p>
          <a:p>
            <a:pPr algn="r" rtl="1"/>
            <a:r>
              <a:rPr lang="fa-IR" dirty="0"/>
              <a:t>تکنیک خاصی که ما بررسی می کنیم هرس آلفا-بتا نامیده می شود.</a:t>
            </a:r>
            <a:endParaRPr lang="en-US" dirty="0"/>
          </a:p>
        </p:txBody>
      </p:sp>
      <p:sp>
        <p:nvSpPr>
          <p:cNvPr id="4" name="Slide Number Placeholder 3">
            <a:extLst>
              <a:ext uri="{FF2B5EF4-FFF2-40B4-BE49-F238E27FC236}">
                <a16:creationId xmlns:a16="http://schemas.microsoft.com/office/drawing/2014/main" id="{149DDE39-E772-8B3E-7AAA-A678B22F161F}"/>
              </a:ext>
            </a:extLst>
          </p:cNvPr>
          <p:cNvSpPr>
            <a:spLocks noGrp="1"/>
          </p:cNvSpPr>
          <p:nvPr>
            <p:ph type="sldNum" sz="quarter" idx="12"/>
          </p:nvPr>
        </p:nvSpPr>
        <p:spPr/>
        <p:txBody>
          <a:bodyPr/>
          <a:lstStyle/>
          <a:p>
            <a:fld id="{F614FD8E-2B32-414C-808C-9C3DB6C0E6BF}" type="slidenum">
              <a:rPr lang="en-US" smtClean="0"/>
              <a:t>151</a:t>
            </a:fld>
            <a:endParaRPr lang="en-US"/>
          </a:p>
        </p:txBody>
      </p:sp>
    </p:spTree>
    <p:extLst>
      <p:ext uri="{BB962C8B-B14F-4D97-AF65-F5344CB8AC3E}">
        <p14:creationId xmlns:p14="http://schemas.microsoft.com/office/powerpoint/2010/main" val="91540267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DFC36-A12F-2824-3396-F4DF6711B6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263B93-A6D2-CFA7-1878-80799D7FFCA8}"/>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D2EBDD58-CA0E-E894-408D-797F30CF31D8}"/>
              </a:ext>
            </a:extLst>
          </p:cNvPr>
          <p:cNvSpPr>
            <a:spLocks noGrp="1"/>
          </p:cNvSpPr>
          <p:nvPr>
            <p:ph idx="1"/>
          </p:nvPr>
        </p:nvSpPr>
        <p:spPr>
          <a:xfrm>
            <a:off x="8305800" y="2133600"/>
            <a:ext cx="3198812" cy="3777622"/>
          </a:xfrm>
        </p:spPr>
        <p:txBody>
          <a:bodyPr/>
          <a:lstStyle/>
          <a:p>
            <a:pPr algn="r" rtl="1"/>
            <a:r>
              <a:rPr lang="fa-IR" dirty="0"/>
              <a:t>ابتدا سمت چپ ترین زیر شاخه تا عمق درخت پیشروی می کنیم</a:t>
            </a:r>
          </a:p>
          <a:p>
            <a:pPr algn="r" rtl="1"/>
            <a:r>
              <a:rPr lang="fa-IR" dirty="0"/>
              <a:t>مقدار </a:t>
            </a:r>
            <a:r>
              <a:rPr lang="en-US" dirty="0"/>
              <a:t>[α, β]</a:t>
            </a:r>
            <a:r>
              <a:rPr lang="fa-IR" dirty="0"/>
              <a:t> برای هر گره را</a:t>
            </a:r>
            <a:br>
              <a:rPr lang="en-US" dirty="0"/>
            </a:br>
            <a:r>
              <a:rPr lang="fa-IR" dirty="0"/>
              <a:t> </a:t>
            </a:r>
            <a:r>
              <a:rPr lang="en-US" dirty="0"/>
              <a:t>[-ꚙ,+ꚙ]</a:t>
            </a:r>
            <a:r>
              <a:rPr lang="fa-IR" dirty="0"/>
              <a:t> در نظر می گیریم</a:t>
            </a:r>
          </a:p>
          <a:p>
            <a:pPr algn="r" rtl="1"/>
            <a:r>
              <a:rPr lang="fa-IR" dirty="0"/>
              <a:t>با دیدن اولین فرزند می توانیم </a:t>
            </a:r>
            <a:r>
              <a:rPr lang="fa-IR" dirty="0" err="1"/>
              <a:t>بازه‌ی</a:t>
            </a:r>
            <a:r>
              <a:rPr lang="fa-IR" dirty="0"/>
              <a:t> والد ان را </a:t>
            </a:r>
            <a:r>
              <a:rPr lang="fa-IR" dirty="0" err="1"/>
              <a:t>بروزرسانی</a:t>
            </a:r>
            <a:r>
              <a:rPr lang="fa-IR" dirty="0"/>
              <a:t> کنیم</a:t>
            </a:r>
          </a:p>
          <a:p>
            <a:pPr algn="r" rtl="1"/>
            <a:r>
              <a:rPr lang="fa-IR" dirty="0"/>
              <a:t>برای مثال با </a:t>
            </a:r>
            <a:r>
              <a:rPr lang="fa-IR" dirty="0" err="1"/>
              <a:t>مشاهده‌ی</a:t>
            </a:r>
            <a:r>
              <a:rPr lang="fa-IR" dirty="0"/>
              <a:t> </a:t>
            </a:r>
            <a:r>
              <a:rPr lang="en-US" dirty="0"/>
              <a:t>3</a:t>
            </a:r>
            <a:r>
              <a:rPr lang="fa-IR" dirty="0"/>
              <a:t> والد ان یعنی گره </a:t>
            </a:r>
            <a:r>
              <a:rPr lang="en-US" dirty="0"/>
              <a:t>B</a:t>
            </a:r>
            <a:r>
              <a:rPr lang="fa-IR" dirty="0"/>
              <a:t> به صورت </a:t>
            </a:r>
            <a:r>
              <a:rPr lang="en-US" dirty="0"/>
              <a:t>[-ꚙ,3]</a:t>
            </a:r>
            <a:r>
              <a:rPr lang="fa-IR" dirty="0"/>
              <a:t> ویرایش می شود. یعنی چون این گره از نوع </a:t>
            </a:r>
            <a:r>
              <a:rPr lang="en-US" dirty="0"/>
              <a:t>min</a:t>
            </a:r>
            <a:r>
              <a:rPr lang="fa-IR" dirty="0"/>
              <a:t> است فقط به دنبال </a:t>
            </a:r>
            <a:r>
              <a:rPr lang="fa-IR" dirty="0" err="1"/>
              <a:t>اعدادی</a:t>
            </a:r>
            <a:r>
              <a:rPr lang="fa-IR" dirty="0"/>
              <a:t> است که از </a:t>
            </a:r>
            <a:r>
              <a:rPr lang="en-US" dirty="0"/>
              <a:t>3</a:t>
            </a:r>
            <a:r>
              <a:rPr lang="fa-IR" dirty="0"/>
              <a:t> </a:t>
            </a:r>
            <a:r>
              <a:rPr lang="fa-IR" dirty="0" err="1"/>
              <a:t>کوچکترند</a:t>
            </a:r>
            <a:endParaRPr lang="en-US" dirty="0"/>
          </a:p>
        </p:txBody>
      </p:sp>
      <p:sp>
        <p:nvSpPr>
          <p:cNvPr id="4" name="Slide Number Placeholder 3">
            <a:extLst>
              <a:ext uri="{FF2B5EF4-FFF2-40B4-BE49-F238E27FC236}">
                <a16:creationId xmlns:a16="http://schemas.microsoft.com/office/drawing/2014/main" id="{B085021C-A1C7-3819-E129-AFBDA7C5A813}"/>
              </a:ext>
            </a:extLst>
          </p:cNvPr>
          <p:cNvSpPr>
            <a:spLocks noGrp="1"/>
          </p:cNvSpPr>
          <p:nvPr>
            <p:ph type="sldNum" sz="quarter" idx="12"/>
          </p:nvPr>
        </p:nvSpPr>
        <p:spPr/>
        <p:txBody>
          <a:bodyPr/>
          <a:lstStyle/>
          <a:p>
            <a:fld id="{F614FD8E-2B32-414C-808C-9C3DB6C0E6BF}" type="slidenum">
              <a:rPr lang="en-US" smtClean="0"/>
              <a:t>152</a:t>
            </a:fld>
            <a:endParaRPr lang="en-US"/>
          </a:p>
        </p:txBody>
      </p:sp>
      <p:pic>
        <p:nvPicPr>
          <p:cNvPr id="5" name="Picture 4">
            <a:extLst>
              <a:ext uri="{FF2B5EF4-FFF2-40B4-BE49-F238E27FC236}">
                <a16:creationId xmlns:a16="http://schemas.microsoft.com/office/drawing/2014/main" id="{E05CC22F-108D-AB2D-6F30-6AA4910341F5}"/>
              </a:ext>
            </a:extLst>
          </p:cNvPr>
          <p:cNvPicPr>
            <a:picLocks noChangeAspect="1"/>
          </p:cNvPicPr>
          <p:nvPr/>
        </p:nvPicPr>
        <p:blipFill>
          <a:blip r:embed="rId2"/>
          <a:srcRect r="51995" b="67338"/>
          <a:stretch/>
        </p:blipFill>
        <p:spPr>
          <a:xfrm>
            <a:off x="1805384" y="2133600"/>
            <a:ext cx="6500416" cy="3322319"/>
          </a:xfrm>
          <a:prstGeom prst="rect">
            <a:avLst/>
          </a:prstGeom>
        </p:spPr>
      </p:pic>
    </p:spTree>
    <p:extLst>
      <p:ext uri="{BB962C8B-B14F-4D97-AF65-F5344CB8AC3E}">
        <p14:creationId xmlns:p14="http://schemas.microsoft.com/office/powerpoint/2010/main" val="362016531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3C37D-977F-3FB2-9FFF-EE0A8F7BD1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72A3EB-F562-C530-A13C-C1DD7F7DB220}"/>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AAE1F512-C58C-52B8-CBB8-D27C9ED84C9D}"/>
              </a:ext>
            </a:extLst>
          </p:cNvPr>
          <p:cNvSpPr>
            <a:spLocks noGrp="1"/>
          </p:cNvSpPr>
          <p:nvPr>
            <p:ph idx="1"/>
          </p:nvPr>
        </p:nvSpPr>
        <p:spPr>
          <a:xfrm>
            <a:off x="8305800" y="2133600"/>
            <a:ext cx="3198812" cy="3777622"/>
          </a:xfrm>
        </p:spPr>
        <p:txBody>
          <a:bodyPr/>
          <a:lstStyle/>
          <a:p>
            <a:pPr algn="r" rtl="1"/>
            <a:r>
              <a:rPr lang="fa-IR" dirty="0"/>
              <a:t>در مورد گره </a:t>
            </a:r>
            <a:r>
              <a:rPr lang="en-US" dirty="0"/>
              <a:t>12</a:t>
            </a:r>
            <a:r>
              <a:rPr lang="fa-IR" dirty="0"/>
              <a:t> از </a:t>
            </a:r>
            <a:r>
              <a:rPr lang="fa-IR" dirty="0" err="1"/>
              <a:t>انجا</a:t>
            </a:r>
            <a:r>
              <a:rPr lang="fa-IR" dirty="0"/>
              <a:t> که بین بازه های والد و پدربزرگ یعنی </a:t>
            </a:r>
            <a:r>
              <a:rPr lang="en-US" dirty="0"/>
              <a:t>[-ꚙ,3]</a:t>
            </a:r>
            <a:r>
              <a:rPr lang="fa-IR" dirty="0"/>
              <a:t> و </a:t>
            </a:r>
            <a:r>
              <a:rPr lang="en-US" dirty="0"/>
              <a:t>[-ꚙ, +ꚙ]</a:t>
            </a:r>
            <a:r>
              <a:rPr lang="fa-IR" dirty="0"/>
              <a:t> اشتراک وجود دارد </a:t>
            </a:r>
            <a:r>
              <a:rPr lang="en-US" dirty="0"/>
              <a:t>12</a:t>
            </a:r>
            <a:r>
              <a:rPr lang="fa-IR" dirty="0"/>
              <a:t> نیز باید بسط داده شود.</a:t>
            </a:r>
          </a:p>
          <a:p>
            <a:pPr algn="r" rtl="1"/>
            <a:r>
              <a:rPr lang="fa-IR" dirty="0"/>
              <a:t>پس از بسط در صورت لزوم بازه والد </a:t>
            </a:r>
            <a:r>
              <a:rPr lang="fa-IR" dirty="0" err="1"/>
              <a:t>بروزرسانی</a:t>
            </a:r>
            <a:r>
              <a:rPr lang="fa-IR" dirty="0"/>
              <a:t> می شود. (در اینجا چون </a:t>
            </a:r>
            <a:r>
              <a:rPr lang="en-US" dirty="0"/>
              <a:t>12</a:t>
            </a:r>
            <a:r>
              <a:rPr lang="fa-IR" dirty="0"/>
              <a:t> بزرگتر از </a:t>
            </a:r>
            <a:r>
              <a:rPr lang="en-US" dirty="0"/>
              <a:t>3</a:t>
            </a:r>
            <a:r>
              <a:rPr lang="fa-IR" dirty="0"/>
              <a:t> است نیازی نیست)</a:t>
            </a:r>
            <a:endParaRPr lang="en-US" dirty="0"/>
          </a:p>
        </p:txBody>
      </p:sp>
      <p:sp>
        <p:nvSpPr>
          <p:cNvPr id="4" name="Slide Number Placeholder 3">
            <a:extLst>
              <a:ext uri="{FF2B5EF4-FFF2-40B4-BE49-F238E27FC236}">
                <a16:creationId xmlns:a16="http://schemas.microsoft.com/office/drawing/2014/main" id="{3218EB85-CC3D-033B-F334-5A461320EDE5}"/>
              </a:ext>
            </a:extLst>
          </p:cNvPr>
          <p:cNvSpPr>
            <a:spLocks noGrp="1"/>
          </p:cNvSpPr>
          <p:nvPr>
            <p:ph type="sldNum" sz="quarter" idx="12"/>
          </p:nvPr>
        </p:nvSpPr>
        <p:spPr/>
        <p:txBody>
          <a:bodyPr/>
          <a:lstStyle/>
          <a:p>
            <a:fld id="{F614FD8E-2B32-414C-808C-9C3DB6C0E6BF}" type="slidenum">
              <a:rPr lang="en-US" smtClean="0"/>
              <a:t>153</a:t>
            </a:fld>
            <a:endParaRPr lang="en-US"/>
          </a:p>
        </p:txBody>
      </p:sp>
      <p:pic>
        <p:nvPicPr>
          <p:cNvPr id="5" name="Picture 4">
            <a:extLst>
              <a:ext uri="{FF2B5EF4-FFF2-40B4-BE49-F238E27FC236}">
                <a16:creationId xmlns:a16="http://schemas.microsoft.com/office/drawing/2014/main" id="{AA5CDFBF-3B7E-D933-5313-2CAB517125AE}"/>
              </a:ext>
            </a:extLst>
          </p:cNvPr>
          <p:cNvPicPr>
            <a:picLocks noChangeAspect="1"/>
          </p:cNvPicPr>
          <p:nvPr/>
        </p:nvPicPr>
        <p:blipFill>
          <a:blip r:embed="rId2"/>
          <a:srcRect l="50308" r="1687" b="67338"/>
          <a:stretch/>
        </p:blipFill>
        <p:spPr>
          <a:xfrm>
            <a:off x="1805384" y="2133600"/>
            <a:ext cx="6500416" cy="3322319"/>
          </a:xfrm>
          <a:prstGeom prst="rect">
            <a:avLst/>
          </a:prstGeom>
        </p:spPr>
      </p:pic>
    </p:spTree>
    <p:extLst>
      <p:ext uri="{BB962C8B-B14F-4D97-AF65-F5344CB8AC3E}">
        <p14:creationId xmlns:p14="http://schemas.microsoft.com/office/powerpoint/2010/main" val="41689914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E9979-D695-E954-D6B3-21D5361F87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EB3A06-15C8-DD16-2EB4-A6807D613091}"/>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AD2CCAA4-B540-E512-601C-8560D380EBA8}"/>
              </a:ext>
            </a:extLst>
          </p:cNvPr>
          <p:cNvSpPr>
            <a:spLocks noGrp="1"/>
          </p:cNvSpPr>
          <p:nvPr>
            <p:ph idx="1"/>
          </p:nvPr>
        </p:nvSpPr>
        <p:spPr>
          <a:xfrm>
            <a:off x="8305800" y="2133600"/>
            <a:ext cx="3198812" cy="3777622"/>
          </a:xfrm>
        </p:spPr>
        <p:txBody>
          <a:bodyPr/>
          <a:lstStyle/>
          <a:p>
            <a:pPr algn="r" rtl="1"/>
            <a:r>
              <a:rPr lang="fa-IR" dirty="0"/>
              <a:t>از </a:t>
            </a:r>
            <a:r>
              <a:rPr lang="fa-IR" dirty="0" err="1"/>
              <a:t>انجا</a:t>
            </a:r>
            <a:r>
              <a:rPr lang="fa-IR" dirty="0"/>
              <a:t> که بین بازه های مربوط به  </a:t>
            </a:r>
            <a:r>
              <a:rPr lang="en-US" dirty="0"/>
              <a:t>A</a:t>
            </a:r>
            <a:r>
              <a:rPr lang="fa-IR" dirty="0"/>
              <a:t> و </a:t>
            </a:r>
            <a:r>
              <a:rPr lang="en-US" dirty="0"/>
              <a:t>B</a:t>
            </a:r>
            <a:r>
              <a:rPr lang="fa-IR" dirty="0"/>
              <a:t> اشتراک وجود دارد </a:t>
            </a:r>
            <a:r>
              <a:rPr lang="en-US" dirty="0"/>
              <a:t>8</a:t>
            </a:r>
            <a:r>
              <a:rPr lang="fa-IR" dirty="0"/>
              <a:t> نیز مشاهده شده و بازه </a:t>
            </a:r>
            <a:r>
              <a:rPr lang="en-US" dirty="0"/>
              <a:t>B</a:t>
            </a:r>
            <a:r>
              <a:rPr lang="fa-IR" dirty="0"/>
              <a:t> به صورت </a:t>
            </a:r>
            <a:r>
              <a:rPr lang="en-US" dirty="0"/>
              <a:t>[3,3]</a:t>
            </a:r>
            <a:r>
              <a:rPr lang="fa-IR" dirty="0"/>
              <a:t> ثابت می شود.</a:t>
            </a:r>
          </a:p>
          <a:p>
            <a:pPr algn="r" rtl="1"/>
            <a:r>
              <a:rPr lang="fa-IR" dirty="0"/>
              <a:t>هر وقت بازه </a:t>
            </a:r>
            <a:r>
              <a:rPr lang="fa-IR" dirty="0" err="1"/>
              <a:t>گره‌ای</a:t>
            </a:r>
            <a:r>
              <a:rPr lang="fa-IR" dirty="0"/>
              <a:t> ثابت شود </a:t>
            </a:r>
            <a:r>
              <a:rPr lang="fa-IR" dirty="0" err="1"/>
              <a:t>بازه‌ی</a:t>
            </a:r>
            <a:r>
              <a:rPr lang="fa-IR" dirty="0"/>
              <a:t> </a:t>
            </a:r>
            <a:r>
              <a:rPr lang="fa-IR" dirty="0" err="1"/>
              <a:t>گره‌ی</a:t>
            </a:r>
            <a:r>
              <a:rPr lang="fa-IR" dirty="0"/>
              <a:t> والد ان باید </a:t>
            </a:r>
            <a:r>
              <a:rPr lang="fa-IR" dirty="0" err="1"/>
              <a:t>بروزرسانی</a:t>
            </a:r>
            <a:r>
              <a:rPr lang="fa-IR" dirty="0"/>
              <a:t> شود. (در اینجا بازه </a:t>
            </a:r>
            <a:r>
              <a:rPr lang="en-US" dirty="0"/>
              <a:t>A</a:t>
            </a:r>
            <a:r>
              <a:rPr lang="fa-IR" dirty="0"/>
              <a:t> به </a:t>
            </a:r>
            <a:r>
              <a:rPr lang="en-US" dirty="0"/>
              <a:t>[3, +ꚙ]</a:t>
            </a:r>
            <a:r>
              <a:rPr lang="fa-IR" dirty="0"/>
              <a:t> تبدیل می شود)</a:t>
            </a:r>
            <a:endParaRPr lang="en-US" dirty="0"/>
          </a:p>
        </p:txBody>
      </p:sp>
      <p:sp>
        <p:nvSpPr>
          <p:cNvPr id="4" name="Slide Number Placeholder 3">
            <a:extLst>
              <a:ext uri="{FF2B5EF4-FFF2-40B4-BE49-F238E27FC236}">
                <a16:creationId xmlns:a16="http://schemas.microsoft.com/office/drawing/2014/main" id="{0D35A3C7-EB28-FDAB-00D8-4B41D29D1843}"/>
              </a:ext>
            </a:extLst>
          </p:cNvPr>
          <p:cNvSpPr>
            <a:spLocks noGrp="1"/>
          </p:cNvSpPr>
          <p:nvPr>
            <p:ph type="sldNum" sz="quarter" idx="12"/>
          </p:nvPr>
        </p:nvSpPr>
        <p:spPr/>
        <p:txBody>
          <a:bodyPr/>
          <a:lstStyle/>
          <a:p>
            <a:fld id="{F614FD8E-2B32-414C-808C-9C3DB6C0E6BF}" type="slidenum">
              <a:rPr lang="en-US" smtClean="0"/>
              <a:t>154</a:t>
            </a:fld>
            <a:endParaRPr lang="en-US"/>
          </a:p>
        </p:txBody>
      </p:sp>
      <p:pic>
        <p:nvPicPr>
          <p:cNvPr id="5" name="Picture 4">
            <a:extLst>
              <a:ext uri="{FF2B5EF4-FFF2-40B4-BE49-F238E27FC236}">
                <a16:creationId xmlns:a16="http://schemas.microsoft.com/office/drawing/2014/main" id="{57EAA5EE-64F3-5557-CC17-B0C7DF93F93E}"/>
              </a:ext>
            </a:extLst>
          </p:cNvPr>
          <p:cNvPicPr>
            <a:picLocks noChangeAspect="1"/>
          </p:cNvPicPr>
          <p:nvPr/>
        </p:nvPicPr>
        <p:blipFill>
          <a:blip r:embed="rId2"/>
          <a:srcRect l="-112" t="33111" r="52107" b="34227"/>
          <a:stretch/>
        </p:blipFill>
        <p:spPr>
          <a:xfrm>
            <a:off x="1805384" y="2133600"/>
            <a:ext cx="6500416" cy="3322319"/>
          </a:xfrm>
          <a:prstGeom prst="rect">
            <a:avLst/>
          </a:prstGeom>
        </p:spPr>
      </p:pic>
    </p:spTree>
    <p:extLst>
      <p:ext uri="{BB962C8B-B14F-4D97-AF65-F5344CB8AC3E}">
        <p14:creationId xmlns:p14="http://schemas.microsoft.com/office/powerpoint/2010/main" val="76671191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B99CC-00DF-2742-6301-2EE2C9A250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F85CEF-420B-B561-2011-5BF0C99AE7F9}"/>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0C00868E-BBB3-6D9E-FBDD-4B93926B56F3}"/>
              </a:ext>
            </a:extLst>
          </p:cNvPr>
          <p:cNvSpPr>
            <a:spLocks noGrp="1"/>
          </p:cNvSpPr>
          <p:nvPr>
            <p:ph idx="1"/>
          </p:nvPr>
        </p:nvSpPr>
        <p:spPr>
          <a:xfrm>
            <a:off x="8305800" y="2133600"/>
            <a:ext cx="3198812" cy="3777622"/>
          </a:xfrm>
        </p:spPr>
        <p:txBody>
          <a:bodyPr/>
          <a:lstStyle/>
          <a:p>
            <a:pPr algn="r" rtl="1"/>
            <a:r>
              <a:rPr lang="fa-IR" dirty="0"/>
              <a:t>کار جستجو در </a:t>
            </a:r>
            <a:r>
              <a:rPr lang="fa-IR" dirty="0" err="1"/>
              <a:t>زیرشاخه</a:t>
            </a:r>
            <a:r>
              <a:rPr lang="fa-IR" dirty="0"/>
              <a:t> بعدی ادامه یافته و بازه </a:t>
            </a:r>
            <a:r>
              <a:rPr lang="en-US" dirty="0"/>
              <a:t>C</a:t>
            </a:r>
            <a:r>
              <a:rPr lang="fa-IR" dirty="0"/>
              <a:t> با دیده شدن اولین فرزند به صورت </a:t>
            </a:r>
            <a:r>
              <a:rPr lang="en-US" dirty="0"/>
              <a:t>[-ꚙ,2]</a:t>
            </a:r>
            <a:r>
              <a:rPr lang="fa-IR" dirty="0"/>
              <a:t> در می </a:t>
            </a:r>
            <a:r>
              <a:rPr lang="fa-IR" dirty="0" err="1"/>
              <a:t>اید</a:t>
            </a:r>
            <a:endParaRPr lang="fa-IR" dirty="0"/>
          </a:p>
          <a:p>
            <a:pPr algn="r" rtl="1"/>
            <a:r>
              <a:rPr lang="fa-IR" dirty="0"/>
              <a:t>در این هنگام بازه های </a:t>
            </a:r>
            <a:r>
              <a:rPr lang="en-US" dirty="0"/>
              <a:t>C</a:t>
            </a:r>
            <a:r>
              <a:rPr lang="fa-IR" dirty="0"/>
              <a:t> و</a:t>
            </a:r>
            <a:r>
              <a:rPr lang="en-US" dirty="0"/>
              <a:t>A </a:t>
            </a:r>
            <a:r>
              <a:rPr lang="fa-IR" dirty="0"/>
              <a:t> بررسی می شوند اگر این دو باشه با هم اشتراک داشته باشند فرزند بعدی </a:t>
            </a:r>
            <a:r>
              <a:rPr lang="en-US" dirty="0"/>
              <a:t>C</a:t>
            </a:r>
            <a:r>
              <a:rPr lang="fa-IR" dirty="0"/>
              <a:t> نیز باید بررسی شود در غیر اینصورت فرزندان بعدی </a:t>
            </a:r>
            <a:r>
              <a:rPr lang="en-US" dirty="0"/>
              <a:t>C</a:t>
            </a:r>
            <a:r>
              <a:rPr lang="fa-IR" dirty="0"/>
              <a:t> را می توان هرس کرد.</a:t>
            </a:r>
          </a:p>
          <a:p>
            <a:pPr algn="r" rtl="1"/>
            <a:r>
              <a:rPr lang="fa-IR" dirty="0"/>
              <a:t>از </a:t>
            </a:r>
            <a:r>
              <a:rPr lang="fa-IR" dirty="0" err="1"/>
              <a:t>انجا</a:t>
            </a:r>
            <a:r>
              <a:rPr lang="fa-IR" dirty="0"/>
              <a:t> که </a:t>
            </a:r>
            <a:r>
              <a:rPr lang="en-US" dirty="0"/>
              <a:t>[3, +ꚙ]</a:t>
            </a:r>
            <a:r>
              <a:rPr lang="fa-IR" dirty="0"/>
              <a:t> و </a:t>
            </a:r>
            <a:r>
              <a:rPr lang="en-US" dirty="0"/>
              <a:t>[-ꚙ,2]</a:t>
            </a:r>
            <a:r>
              <a:rPr lang="fa-IR" dirty="0"/>
              <a:t> با هم اشتراک ندارند پس گره های فرزند </a:t>
            </a:r>
            <a:r>
              <a:rPr lang="en-US" dirty="0"/>
              <a:t>C</a:t>
            </a:r>
            <a:r>
              <a:rPr lang="fa-IR" dirty="0"/>
              <a:t> هرس می شوند.</a:t>
            </a:r>
            <a:endParaRPr lang="en-US" dirty="0"/>
          </a:p>
        </p:txBody>
      </p:sp>
      <p:sp>
        <p:nvSpPr>
          <p:cNvPr id="4" name="Slide Number Placeholder 3">
            <a:extLst>
              <a:ext uri="{FF2B5EF4-FFF2-40B4-BE49-F238E27FC236}">
                <a16:creationId xmlns:a16="http://schemas.microsoft.com/office/drawing/2014/main" id="{EFC7D549-A710-B9B0-DB74-F2DFDC7CE74D}"/>
              </a:ext>
            </a:extLst>
          </p:cNvPr>
          <p:cNvSpPr>
            <a:spLocks noGrp="1"/>
          </p:cNvSpPr>
          <p:nvPr>
            <p:ph type="sldNum" sz="quarter" idx="12"/>
          </p:nvPr>
        </p:nvSpPr>
        <p:spPr/>
        <p:txBody>
          <a:bodyPr/>
          <a:lstStyle/>
          <a:p>
            <a:fld id="{F614FD8E-2B32-414C-808C-9C3DB6C0E6BF}" type="slidenum">
              <a:rPr lang="en-US" smtClean="0"/>
              <a:t>155</a:t>
            </a:fld>
            <a:endParaRPr lang="en-US"/>
          </a:p>
        </p:txBody>
      </p:sp>
      <p:pic>
        <p:nvPicPr>
          <p:cNvPr id="5" name="Picture 4">
            <a:extLst>
              <a:ext uri="{FF2B5EF4-FFF2-40B4-BE49-F238E27FC236}">
                <a16:creationId xmlns:a16="http://schemas.microsoft.com/office/drawing/2014/main" id="{E5C84AF3-0E4D-8405-FC1D-807E9D9D188E}"/>
              </a:ext>
            </a:extLst>
          </p:cNvPr>
          <p:cNvPicPr>
            <a:picLocks noChangeAspect="1"/>
          </p:cNvPicPr>
          <p:nvPr/>
        </p:nvPicPr>
        <p:blipFill>
          <a:blip r:embed="rId2"/>
          <a:srcRect l="50871" t="33860" r="1124" b="33478"/>
          <a:stretch/>
        </p:blipFill>
        <p:spPr>
          <a:xfrm>
            <a:off x="1805384" y="2133600"/>
            <a:ext cx="6500416" cy="3322319"/>
          </a:xfrm>
          <a:prstGeom prst="rect">
            <a:avLst/>
          </a:prstGeom>
        </p:spPr>
      </p:pic>
    </p:spTree>
    <p:extLst>
      <p:ext uri="{BB962C8B-B14F-4D97-AF65-F5344CB8AC3E}">
        <p14:creationId xmlns:p14="http://schemas.microsoft.com/office/powerpoint/2010/main" val="311206878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B48C6-E30F-6B5D-659D-35B4B1AA7C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370F8C-8EA4-CEE6-6B28-993106B079EF}"/>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C4105892-CE6E-0332-0EB9-00DE93C8D1D2}"/>
              </a:ext>
            </a:extLst>
          </p:cNvPr>
          <p:cNvSpPr>
            <a:spLocks noGrp="1"/>
          </p:cNvSpPr>
          <p:nvPr>
            <p:ph idx="1"/>
          </p:nvPr>
        </p:nvSpPr>
        <p:spPr>
          <a:xfrm>
            <a:off x="8305800" y="2133600"/>
            <a:ext cx="3198812" cy="3777622"/>
          </a:xfrm>
        </p:spPr>
        <p:txBody>
          <a:bodyPr/>
          <a:lstStyle/>
          <a:p>
            <a:pPr algn="r" rtl="1"/>
            <a:r>
              <a:rPr lang="fa-IR" dirty="0" err="1"/>
              <a:t>زیرشاخه</a:t>
            </a:r>
            <a:r>
              <a:rPr lang="fa-IR" dirty="0"/>
              <a:t> دیگر نیز بررسی می شود با دیده شدن </a:t>
            </a:r>
            <a:r>
              <a:rPr lang="en-US" dirty="0"/>
              <a:t>14</a:t>
            </a:r>
            <a:r>
              <a:rPr lang="fa-IR" dirty="0"/>
              <a:t> بازه </a:t>
            </a:r>
            <a:r>
              <a:rPr lang="en-US" dirty="0"/>
              <a:t>D</a:t>
            </a:r>
            <a:r>
              <a:rPr lang="fa-IR" dirty="0"/>
              <a:t> </a:t>
            </a:r>
            <a:r>
              <a:rPr lang="fa-IR" dirty="0" err="1"/>
              <a:t>بروزرسانی</a:t>
            </a:r>
            <a:r>
              <a:rPr lang="fa-IR" dirty="0"/>
              <a:t> می شود. همچنین </a:t>
            </a:r>
            <a:r>
              <a:rPr lang="fa-IR" dirty="0" err="1"/>
              <a:t>بروزرسانی</a:t>
            </a:r>
            <a:r>
              <a:rPr lang="fa-IR" dirty="0"/>
              <a:t> ایجاد شده در </a:t>
            </a:r>
            <a:r>
              <a:rPr lang="en-US" dirty="0"/>
              <a:t>D</a:t>
            </a:r>
            <a:r>
              <a:rPr lang="fa-IR" dirty="0"/>
              <a:t> در گره </a:t>
            </a:r>
            <a:r>
              <a:rPr lang="en-US" dirty="0"/>
              <a:t>A</a:t>
            </a:r>
            <a:r>
              <a:rPr lang="fa-IR" dirty="0"/>
              <a:t> نیز اثر می گذارد</a:t>
            </a:r>
          </a:p>
          <a:p>
            <a:pPr algn="r" rtl="1"/>
            <a:r>
              <a:rPr lang="fa-IR" dirty="0"/>
              <a:t>از </a:t>
            </a:r>
            <a:r>
              <a:rPr lang="fa-IR" dirty="0" err="1"/>
              <a:t>انجا</a:t>
            </a:r>
            <a:r>
              <a:rPr lang="fa-IR" dirty="0"/>
              <a:t> که بازه </a:t>
            </a:r>
            <a:r>
              <a:rPr lang="en-US" dirty="0"/>
              <a:t>D</a:t>
            </a:r>
            <a:r>
              <a:rPr lang="fa-IR" dirty="0"/>
              <a:t> با بازه </a:t>
            </a:r>
            <a:r>
              <a:rPr lang="en-US" dirty="0"/>
              <a:t>A</a:t>
            </a:r>
            <a:r>
              <a:rPr lang="fa-IR" dirty="0"/>
              <a:t> اشتراک دارد گره های بعدی </a:t>
            </a:r>
            <a:r>
              <a:rPr lang="en-US" dirty="0"/>
              <a:t>D</a:t>
            </a:r>
            <a:r>
              <a:rPr lang="fa-IR" dirty="0"/>
              <a:t> را </a:t>
            </a:r>
            <a:r>
              <a:rPr lang="fa-IR" dirty="0" err="1"/>
              <a:t>نمی</a:t>
            </a:r>
            <a:r>
              <a:rPr lang="fa-IR" dirty="0"/>
              <a:t> توان هرس کرد پس باید فرزندان دیگر </a:t>
            </a:r>
            <a:r>
              <a:rPr lang="en-US" dirty="0"/>
              <a:t>D</a:t>
            </a:r>
            <a:r>
              <a:rPr lang="fa-IR" dirty="0"/>
              <a:t> نیز بررسی شوند.</a:t>
            </a:r>
            <a:endParaRPr lang="en-US" dirty="0"/>
          </a:p>
        </p:txBody>
      </p:sp>
      <p:sp>
        <p:nvSpPr>
          <p:cNvPr id="4" name="Slide Number Placeholder 3">
            <a:extLst>
              <a:ext uri="{FF2B5EF4-FFF2-40B4-BE49-F238E27FC236}">
                <a16:creationId xmlns:a16="http://schemas.microsoft.com/office/drawing/2014/main" id="{5F90E4E2-7B27-24DA-F7D8-8863E8EAC94E}"/>
              </a:ext>
            </a:extLst>
          </p:cNvPr>
          <p:cNvSpPr>
            <a:spLocks noGrp="1"/>
          </p:cNvSpPr>
          <p:nvPr>
            <p:ph type="sldNum" sz="quarter" idx="12"/>
          </p:nvPr>
        </p:nvSpPr>
        <p:spPr/>
        <p:txBody>
          <a:bodyPr/>
          <a:lstStyle/>
          <a:p>
            <a:fld id="{F614FD8E-2B32-414C-808C-9C3DB6C0E6BF}" type="slidenum">
              <a:rPr lang="en-US" smtClean="0"/>
              <a:t>156</a:t>
            </a:fld>
            <a:endParaRPr lang="en-US"/>
          </a:p>
        </p:txBody>
      </p:sp>
      <p:pic>
        <p:nvPicPr>
          <p:cNvPr id="5" name="Picture 4">
            <a:extLst>
              <a:ext uri="{FF2B5EF4-FFF2-40B4-BE49-F238E27FC236}">
                <a16:creationId xmlns:a16="http://schemas.microsoft.com/office/drawing/2014/main" id="{5A48D89A-21AD-2E83-80C0-D54A04EEF0F9}"/>
              </a:ext>
            </a:extLst>
          </p:cNvPr>
          <p:cNvPicPr>
            <a:picLocks noChangeAspect="1"/>
          </p:cNvPicPr>
          <p:nvPr/>
        </p:nvPicPr>
        <p:blipFill>
          <a:blip r:embed="rId2"/>
          <a:srcRect l="113" t="67421" r="51882" b="-83"/>
          <a:stretch/>
        </p:blipFill>
        <p:spPr>
          <a:xfrm>
            <a:off x="1805384" y="2133600"/>
            <a:ext cx="6500416" cy="3322319"/>
          </a:xfrm>
          <a:prstGeom prst="rect">
            <a:avLst/>
          </a:prstGeom>
        </p:spPr>
      </p:pic>
    </p:spTree>
    <p:extLst>
      <p:ext uri="{BB962C8B-B14F-4D97-AF65-F5344CB8AC3E}">
        <p14:creationId xmlns:p14="http://schemas.microsoft.com/office/powerpoint/2010/main" val="283528200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83D79-BE1E-CEF6-EF9F-412D2A2059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82927F-FC53-2165-2C3A-162BAC3E0A68}"/>
              </a:ext>
            </a:extLst>
          </p:cNvPr>
          <p:cNvSpPr>
            <a:spLocks noGrp="1"/>
          </p:cNvSpPr>
          <p:nvPr>
            <p:ph type="title"/>
          </p:nvPr>
        </p:nvSpPr>
        <p:spPr/>
        <p:txBody>
          <a:bodyPr/>
          <a:lstStyle/>
          <a:p>
            <a:pPr algn="r" rtl="1"/>
            <a:r>
              <a:rPr lang="fa-IR" dirty="0"/>
              <a:t>هرس آلفا-بتا</a:t>
            </a:r>
            <a:endParaRPr lang="en-US" dirty="0"/>
          </a:p>
        </p:txBody>
      </p:sp>
      <p:sp>
        <p:nvSpPr>
          <p:cNvPr id="3" name="Content Placeholder 2">
            <a:extLst>
              <a:ext uri="{FF2B5EF4-FFF2-40B4-BE49-F238E27FC236}">
                <a16:creationId xmlns:a16="http://schemas.microsoft.com/office/drawing/2014/main" id="{5AEB6F4D-393D-F7F8-42D4-7D833FBE01FD}"/>
              </a:ext>
            </a:extLst>
          </p:cNvPr>
          <p:cNvSpPr>
            <a:spLocks noGrp="1"/>
          </p:cNvSpPr>
          <p:nvPr>
            <p:ph idx="1"/>
          </p:nvPr>
        </p:nvSpPr>
        <p:spPr>
          <a:xfrm>
            <a:off x="8305800" y="2133600"/>
            <a:ext cx="3198812" cy="3777622"/>
          </a:xfrm>
        </p:spPr>
        <p:txBody>
          <a:bodyPr/>
          <a:lstStyle/>
          <a:p>
            <a:pPr algn="r" rtl="1"/>
            <a:r>
              <a:rPr lang="fa-IR" dirty="0"/>
              <a:t>در این شکل نتیجه نهایی بررسی دیده می شود که مقدار </a:t>
            </a:r>
            <a:r>
              <a:rPr lang="en-US" dirty="0"/>
              <a:t>3</a:t>
            </a:r>
            <a:r>
              <a:rPr lang="fa-IR" dirty="0"/>
              <a:t> برای گره </a:t>
            </a:r>
            <a:r>
              <a:rPr lang="en-US" dirty="0"/>
              <a:t>A</a:t>
            </a:r>
            <a:r>
              <a:rPr lang="fa-IR" dirty="0"/>
              <a:t> بدست می </a:t>
            </a:r>
            <a:r>
              <a:rPr lang="fa-IR" dirty="0" err="1"/>
              <a:t>اید</a:t>
            </a:r>
            <a:r>
              <a:rPr lang="fa-IR" dirty="0"/>
              <a:t>.</a:t>
            </a:r>
          </a:p>
          <a:p>
            <a:pPr algn="r" rtl="1"/>
            <a:r>
              <a:rPr lang="fa-IR" dirty="0"/>
              <a:t>دقت کنید که نتیجه </a:t>
            </a:r>
            <a:r>
              <a:rPr lang="fa-IR" dirty="0" err="1"/>
              <a:t>الگوریتم</a:t>
            </a:r>
            <a:r>
              <a:rPr lang="fa-IR" dirty="0"/>
              <a:t> هرس </a:t>
            </a:r>
            <a:r>
              <a:rPr lang="fa-IR" dirty="0" err="1"/>
              <a:t>الفا</a:t>
            </a:r>
            <a:r>
              <a:rPr lang="fa-IR" dirty="0"/>
              <a:t>-بتا با نتیجه </a:t>
            </a:r>
            <a:r>
              <a:rPr lang="fa-IR" dirty="0" err="1"/>
              <a:t>الگوریتم</a:t>
            </a:r>
            <a:r>
              <a:rPr lang="fa-IR" dirty="0"/>
              <a:t> </a:t>
            </a:r>
            <a:r>
              <a:rPr lang="en-US" dirty="0"/>
              <a:t>minimax</a:t>
            </a:r>
            <a:r>
              <a:rPr lang="fa-IR" dirty="0"/>
              <a:t> یکی است.</a:t>
            </a:r>
          </a:p>
          <a:p>
            <a:pPr algn="r" rtl="1"/>
            <a:r>
              <a:rPr lang="fa-IR" dirty="0"/>
              <a:t>در </a:t>
            </a:r>
            <a:r>
              <a:rPr lang="fa-IR" dirty="0" err="1"/>
              <a:t>الگوریتم</a:t>
            </a:r>
            <a:r>
              <a:rPr lang="fa-IR" dirty="0"/>
              <a:t> </a:t>
            </a:r>
            <a:r>
              <a:rPr lang="fa-IR" dirty="0" err="1"/>
              <a:t>الفا</a:t>
            </a:r>
            <a:r>
              <a:rPr lang="fa-IR" dirty="0"/>
              <a:t>-بتا بهبودی که وجود دارد این است که همه گره ها ممکن است بررسی نشوند. </a:t>
            </a:r>
            <a:endParaRPr lang="en-US" dirty="0"/>
          </a:p>
        </p:txBody>
      </p:sp>
      <p:sp>
        <p:nvSpPr>
          <p:cNvPr id="4" name="Slide Number Placeholder 3">
            <a:extLst>
              <a:ext uri="{FF2B5EF4-FFF2-40B4-BE49-F238E27FC236}">
                <a16:creationId xmlns:a16="http://schemas.microsoft.com/office/drawing/2014/main" id="{55A797E7-ADAA-37EE-C547-AC6B7154D11C}"/>
              </a:ext>
            </a:extLst>
          </p:cNvPr>
          <p:cNvSpPr>
            <a:spLocks noGrp="1"/>
          </p:cNvSpPr>
          <p:nvPr>
            <p:ph type="sldNum" sz="quarter" idx="12"/>
          </p:nvPr>
        </p:nvSpPr>
        <p:spPr/>
        <p:txBody>
          <a:bodyPr/>
          <a:lstStyle/>
          <a:p>
            <a:fld id="{F614FD8E-2B32-414C-808C-9C3DB6C0E6BF}" type="slidenum">
              <a:rPr lang="en-US" smtClean="0"/>
              <a:t>157</a:t>
            </a:fld>
            <a:endParaRPr lang="en-US"/>
          </a:p>
        </p:txBody>
      </p:sp>
      <p:pic>
        <p:nvPicPr>
          <p:cNvPr id="5" name="Picture 4">
            <a:extLst>
              <a:ext uri="{FF2B5EF4-FFF2-40B4-BE49-F238E27FC236}">
                <a16:creationId xmlns:a16="http://schemas.microsoft.com/office/drawing/2014/main" id="{BD888202-20B2-4800-B7B7-81AE36CB625D}"/>
              </a:ext>
            </a:extLst>
          </p:cNvPr>
          <p:cNvPicPr>
            <a:picLocks noChangeAspect="1"/>
          </p:cNvPicPr>
          <p:nvPr/>
        </p:nvPicPr>
        <p:blipFill>
          <a:blip r:embed="rId2"/>
          <a:srcRect l="50871" t="67121" r="1124" b="217"/>
          <a:stretch/>
        </p:blipFill>
        <p:spPr>
          <a:xfrm>
            <a:off x="1805384" y="2133600"/>
            <a:ext cx="6500416" cy="3322319"/>
          </a:xfrm>
          <a:prstGeom prst="rect">
            <a:avLst/>
          </a:prstGeom>
        </p:spPr>
      </p:pic>
    </p:spTree>
    <p:extLst>
      <p:ext uri="{BB962C8B-B14F-4D97-AF65-F5344CB8AC3E}">
        <p14:creationId xmlns:p14="http://schemas.microsoft.com/office/powerpoint/2010/main" val="204596955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67B1E-B217-48F3-1C1F-25D9FB993651}"/>
              </a:ext>
            </a:extLst>
          </p:cNvPr>
          <p:cNvSpPr>
            <a:spLocks noGrp="1"/>
          </p:cNvSpPr>
          <p:nvPr>
            <p:ph type="title"/>
          </p:nvPr>
        </p:nvSpPr>
        <p:spPr/>
        <p:txBody>
          <a:bodyPr/>
          <a:lstStyle/>
          <a:p>
            <a:pPr algn="r" rtl="1"/>
            <a:r>
              <a:rPr lang="fa-IR" dirty="0"/>
              <a:t>جابجایی ترتیب</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8A020AB-465B-F931-B059-CE759332D8BE}"/>
                  </a:ext>
                </a:extLst>
              </p:cNvPr>
              <p:cNvSpPr>
                <a:spLocks noGrp="1"/>
              </p:cNvSpPr>
              <p:nvPr>
                <p:ph idx="1"/>
              </p:nvPr>
            </p:nvSpPr>
            <p:spPr/>
            <p:txBody>
              <a:bodyPr/>
              <a:lstStyle/>
              <a:p>
                <a:pPr algn="r" rtl="1"/>
                <a:r>
                  <a:rPr lang="fa-IR" dirty="0"/>
                  <a:t>اثربخشی هرس آلفا-بتا به ترتیب بررسی حالت ها بستگی زیادی دارد.</a:t>
                </a:r>
              </a:p>
              <a:p>
                <a:pPr algn="r" rtl="1"/>
                <a:r>
                  <a:rPr lang="fa-IR" dirty="0"/>
                  <a:t>برای مثال در شکل زیر از </a:t>
                </a:r>
                <a:r>
                  <a:rPr lang="fa-IR" dirty="0" err="1"/>
                  <a:t>انجا</a:t>
                </a:r>
                <a:r>
                  <a:rPr lang="fa-IR" dirty="0"/>
                  <a:t> که کمترین مقدار در سمت چپ ترین فرزند </a:t>
                </a:r>
                <a:r>
                  <a:rPr lang="en-US" dirty="0"/>
                  <a:t>C</a:t>
                </a:r>
                <a:r>
                  <a:rPr lang="fa-IR" dirty="0"/>
                  <a:t> قرار دارد ما توانستیم بقیه فرزندان را هرس کنیم در حالی که در </a:t>
                </a:r>
                <a:r>
                  <a:rPr lang="en-US" dirty="0"/>
                  <a:t>D</a:t>
                </a:r>
                <a:r>
                  <a:rPr lang="fa-IR" dirty="0"/>
                  <a:t> این اتفاق </a:t>
                </a:r>
                <a:r>
                  <a:rPr lang="fa-IR" dirty="0" err="1"/>
                  <a:t>نمی</a:t>
                </a:r>
                <a:r>
                  <a:rPr lang="fa-IR" dirty="0"/>
                  <a:t> افتد</a:t>
                </a:r>
              </a:p>
              <a:p>
                <a:pPr algn="r" rtl="1"/>
                <a:r>
                  <a:rPr lang="fa-IR" dirty="0"/>
                  <a:t>این نشان می دهد که ممکن است اگر ابتدا </a:t>
                </a:r>
                <a:r>
                  <a:rPr lang="fa-IR" dirty="0" err="1"/>
                  <a:t>جانشینانی</a:t>
                </a:r>
                <a:r>
                  <a:rPr lang="fa-IR" dirty="0"/>
                  <a:t> را که</a:t>
                </a:r>
                <a:br>
                  <a:rPr lang="fa-IR" dirty="0"/>
                </a:br>
                <a:r>
                  <a:rPr lang="fa-IR" dirty="0"/>
                  <a:t> احتمالا بهترین هستند بررسی کنیم بهترین حالت هرس رخ </a:t>
                </a:r>
                <a:br>
                  <a:rPr lang="fa-IR" dirty="0"/>
                </a:br>
                <a:r>
                  <a:rPr lang="fa-IR" dirty="0"/>
                  <a:t>می دهد.</a:t>
                </a:r>
              </a:p>
              <a:p>
                <a:pPr algn="r" rtl="1"/>
                <a:r>
                  <a:rPr lang="fa-IR" dirty="0"/>
                  <a:t>اگر این کار به طور کامل انجام شود، آلفا-بتا باید تنها نیاز به </a:t>
                </a:r>
                <a:br>
                  <a:rPr lang="fa-IR" dirty="0"/>
                </a:br>
                <a:r>
                  <a:rPr lang="fa-IR" dirty="0"/>
                  <a:t>بررسی </a:t>
                </a:r>
                <a:r>
                  <a:rPr lang="en-US" dirty="0"/>
                  <a:t>O(b</a:t>
                </a:r>
                <a:r>
                  <a:rPr lang="en-US" baseline="30000" dirty="0"/>
                  <a:t>m/2</a:t>
                </a:r>
                <a:r>
                  <a:rPr lang="en-US" dirty="0"/>
                  <a:t>)</a:t>
                </a:r>
                <a:r>
                  <a:rPr lang="fa-IR" dirty="0"/>
                  <a:t> گره دارد تا بهترین حرکت را انتخاب کند.</a:t>
                </a:r>
              </a:p>
              <a:p>
                <a:pPr algn="r" rtl="1"/>
                <a:r>
                  <a:rPr lang="fa-IR" dirty="0"/>
                  <a:t>در این حالت فاکتور انشعاب موثر می تواند از </a:t>
                </a:r>
                <a:r>
                  <a:rPr lang="en-US" i="1" dirty="0"/>
                  <a:t>b</a:t>
                </a:r>
                <a:r>
                  <a:rPr lang="fa-IR" dirty="0"/>
                  <a:t> به </a:t>
                </a:r>
                <a14:m>
                  <m:oMath xmlns:m="http://schemas.openxmlformats.org/officeDocument/2006/math">
                    <m:rad>
                      <m:radPr>
                        <m:degHide m:val="on"/>
                        <m:ctrlPr>
                          <a:rPr lang="fa-IR" i="1" smtClean="0">
                            <a:latin typeface="Cambria Math" panose="02040503050406030204" pitchFamily="18" charset="0"/>
                          </a:rPr>
                        </m:ctrlPr>
                      </m:radPr>
                      <m:deg/>
                      <m:e>
                        <m:r>
                          <a:rPr lang="en-US" b="0" i="1" smtClean="0">
                            <a:latin typeface="Cambria Math" panose="02040503050406030204" pitchFamily="18" charset="0"/>
                          </a:rPr>
                          <m:t>𝑏</m:t>
                        </m:r>
                      </m:e>
                    </m:rad>
                  </m:oMath>
                </a14:m>
                <a:r>
                  <a:rPr lang="fa-IR" dirty="0"/>
                  <a:t> کاهش</a:t>
                </a:r>
                <a:br>
                  <a:rPr lang="fa-IR" dirty="0"/>
                </a:br>
                <a:r>
                  <a:rPr lang="fa-IR" dirty="0"/>
                  <a:t>یابد</a:t>
                </a:r>
                <a:br>
                  <a:rPr lang="fa-IR" dirty="0"/>
                </a:br>
                <a:endParaRPr lang="en-US" dirty="0"/>
              </a:p>
            </p:txBody>
          </p:sp>
        </mc:Choice>
        <mc:Fallback xmlns="">
          <p:sp>
            <p:nvSpPr>
              <p:cNvPr id="3" name="Content Placeholder 2">
                <a:extLst>
                  <a:ext uri="{FF2B5EF4-FFF2-40B4-BE49-F238E27FC236}">
                    <a16:creationId xmlns:a16="http://schemas.microsoft.com/office/drawing/2014/main" id="{58A020AB-465B-F931-B059-CE759332D8BE}"/>
                  </a:ext>
                </a:extLst>
              </p:cNvPr>
              <p:cNvSpPr>
                <a:spLocks noGrp="1" noRot="1" noChangeAspect="1" noMove="1" noResize="1" noEditPoints="1" noAdjustHandles="1" noChangeArrowheads="1" noChangeShapeType="1" noTextEdit="1"/>
              </p:cNvSpPr>
              <p:nvPr>
                <p:ph idx="1"/>
              </p:nvPr>
            </p:nvSpPr>
            <p:spPr>
              <a:blipFill>
                <a:blip r:embed="rId2"/>
                <a:stretch>
                  <a:fillRect t="-1452" r="-54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63FECC4-349D-C281-E84C-E18E42B436F4}"/>
              </a:ext>
            </a:extLst>
          </p:cNvPr>
          <p:cNvSpPr>
            <a:spLocks noGrp="1"/>
          </p:cNvSpPr>
          <p:nvPr>
            <p:ph type="sldNum" sz="quarter" idx="12"/>
          </p:nvPr>
        </p:nvSpPr>
        <p:spPr/>
        <p:txBody>
          <a:bodyPr/>
          <a:lstStyle/>
          <a:p>
            <a:fld id="{F614FD8E-2B32-414C-808C-9C3DB6C0E6BF}" type="slidenum">
              <a:rPr lang="en-US" smtClean="0"/>
              <a:t>158</a:t>
            </a:fld>
            <a:endParaRPr lang="en-US"/>
          </a:p>
        </p:txBody>
      </p:sp>
      <p:pic>
        <p:nvPicPr>
          <p:cNvPr id="5" name="Picture 4">
            <a:extLst>
              <a:ext uri="{FF2B5EF4-FFF2-40B4-BE49-F238E27FC236}">
                <a16:creationId xmlns:a16="http://schemas.microsoft.com/office/drawing/2014/main" id="{A6B56F74-41FF-CC0C-53C6-41607E1F77F5}"/>
              </a:ext>
            </a:extLst>
          </p:cNvPr>
          <p:cNvPicPr>
            <a:picLocks noChangeAspect="1"/>
          </p:cNvPicPr>
          <p:nvPr/>
        </p:nvPicPr>
        <p:blipFill>
          <a:blip r:embed="rId3"/>
          <a:srcRect l="50871" t="67121" r="1124" b="217"/>
          <a:stretch/>
        </p:blipFill>
        <p:spPr>
          <a:xfrm>
            <a:off x="1311579" y="3169920"/>
            <a:ext cx="5363604" cy="2741302"/>
          </a:xfrm>
          <a:prstGeom prst="rect">
            <a:avLst/>
          </a:prstGeom>
        </p:spPr>
      </p:pic>
    </p:spTree>
    <p:extLst>
      <p:ext uri="{BB962C8B-B14F-4D97-AF65-F5344CB8AC3E}">
        <p14:creationId xmlns:p14="http://schemas.microsoft.com/office/powerpoint/2010/main" val="378755045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F4624-854B-A08A-898E-75332D804784}"/>
              </a:ext>
            </a:extLst>
          </p:cNvPr>
          <p:cNvSpPr>
            <a:spLocks noGrp="1"/>
          </p:cNvSpPr>
          <p:nvPr>
            <p:ph type="title"/>
          </p:nvPr>
        </p:nvSpPr>
        <p:spPr/>
        <p:txBody>
          <a:bodyPr/>
          <a:lstStyle/>
          <a:p>
            <a:pPr algn="r" rtl="1"/>
            <a:r>
              <a:rPr lang="fa-IR" dirty="0"/>
              <a:t>بازی های حاوی شانس</a:t>
            </a:r>
            <a:endParaRPr lang="en-US" dirty="0"/>
          </a:p>
        </p:txBody>
      </p:sp>
      <p:sp>
        <p:nvSpPr>
          <p:cNvPr id="3" name="Content Placeholder 2">
            <a:extLst>
              <a:ext uri="{FF2B5EF4-FFF2-40B4-BE49-F238E27FC236}">
                <a16:creationId xmlns:a16="http://schemas.microsoft.com/office/drawing/2014/main" id="{24771620-976A-1E84-5EA0-9504D9EAABB8}"/>
              </a:ext>
            </a:extLst>
          </p:cNvPr>
          <p:cNvSpPr>
            <a:spLocks noGrp="1"/>
          </p:cNvSpPr>
          <p:nvPr>
            <p:ph idx="1"/>
          </p:nvPr>
        </p:nvSpPr>
        <p:spPr/>
        <p:txBody>
          <a:bodyPr/>
          <a:lstStyle/>
          <a:p>
            <a:pPr algn="r" rtl="1"/>
            <a:r>
              <a:rPr lang="fa-IR" dirty="0"/>
              <a:t>بازی های تصادفی با گنجاندن یک عنصر تصادفی مانند پرتاب </a:t>
            </a:r>
            <a:r>
              <a:rPr lang="fa-IR" dirty="0" err="1"/>
              <a:t>تاس</a:t>
            </a:r>
            <a:r>
              <a:rPr lang="fa-IR" dirty="0"/>
              <a:t>، ما را کمی به غیرقابل پیش بینی بودن زندگی واقعی نزدیک می کند.</a:t>
            </a:r>
          </a:p>
          <a:p>
            <a:pPr algn="r" rtl="1"/>
            <a:r>
              <a:rPr lang="fa-IR" dirty="0"/>
              <a:t>تخته </a:t>
            </a:r>
            <a:r>
              <a:rPr lang="fa-IR" dirty="0" err="1"/>
              <a:t>نرد</a:t>
            </a:r>
            <a:r>
              <a:rPr lang="fa-IR" dirty="0"/>
              <a:t> یک بازی تصادفی معمولی است که شانس و مهارت را با هم ترکیب می کند.</a:t>
            </a:r>
          </a:p>
          <a:p>
            <a:pPr algn="r" rtl="1"/>
            <a:r>
              <a:rPr lang="fa-IR" dirty="0"/>
              <a:t>در هر مرحله یک طرف می داند که چه حرکتی می توان انجام داد، اما </a:t>
            </a:r>
            <a:r>
              <a:rPr lang="fa-IR" dirty="0" err="1"/>
              <a:t>نمی</a:t>
            </a:r>
            <a:r>
              <a:rPr lang="fa-IR" dirty="0"/>
              <a:t> داند طرف مقابل قرار است چه حرکتی انجام دهد و بنابراین </a:t>
            </a:r>
            <a:r>
              <a:rPr lang="fa-IR" dirty="0" err="1"/>
              <a:t>نمی</a:t>
            </a:r>
            <a:r>
              <a:rPr lang="fa-IR" dirty="0"/>
              <a:t> داند حرکت های قانونی او چه خواهد بود. این بدان معناست که </a:t>
            </a:r>
            <a:r>
              <a:rPr lang="fa-IR" dirty="0" err="1"/>
              <a:t>نمی</a:t>
            </a:r>
            <a:r>
              <a:rPr lang="fa-IR" dirty="0"/>
              <a:t> توان یک درخت بازی استاندارد از نوعی که ما در شطرنج و تیک تاک دو دیدیم، ساخت. </a:t>
            </a:r>
          </a:p>
          <a:p>
            <a:pPr algn="r" rtl="1"/>
            <a:r>
              <a:rPr lang="fa-IR" dirty="0"/>
              <a:t>یک درخت بازی در بازی های شانسی باید علاوه بر گره های </a:t>
            </a:r>
            <a:r>
              <a:rPr lang="en-US" dirty="0"/>
              <a:t>MAX </a:t>
            </a:r>
            <a:r>
              <a:rPr lang="fa-IR" dirty="0"/>
              <a:t>و </a:t>
            </a:r>
            <a:r>
              <a:rPr lang="en-US" dirty="0"/>
              <a:t>MIN </a:t>
            </a:r>
            <a:r>
              <a:rPr lang="fa-IR" dirty="0"/>
              <a:t> شامل گره های شانس باشد.</a:t>
            </a:r>
            <a:endParaRPr lang="en-US" dirty="0"/>
          </a:p>
        </p:txBody>
      </p:sp>
      <p:sp>
        <p:nvSpPr>
          <p:cNvPr id="4" name="Slide Number Placeholder 3">
            <a:extLst>
              <a:ext uri="{FF2B5EF4-FFF2-40B4-BE49-F238E27FC236}">
                <a16:creationId xmlns:a16="http://schemas.microsoft.com/office/drawing/2014/main" id="{DCC015A9-F01A-B1E1-12AA-59731C853534}"/>
              </a:ext>
            </a:extLst>
          </p:cNvPr>
          <p:cNvSpPr>
            <a:spLocks noGrp="1"/>
          </p:cNvSpPr>
          <p:nvPr>
            <p:ph type="sldNum" sz="quarter" idx="12"/>
          </p:nvPr>
        </p:nvSpPr>
        <p:spPr/>
        <p:txBody>
          <a:bodyPr/>
          <a:lstStyle/>
          <a:p>
            <a:fld id="{F614FD8E-2B32-414C-808C-9C3DB6C0E6BF}" type="slidenum">
              <a:rPr lang="en-US" smtClean="0"/>
              <a:t>159</a:t>
            </a:fld>
            <a:endParaRPr lang="en-US"/>
          </a:p>
        </p:txBody>
      </p:sp>
    </p:spTree>
    <p:extLst>
      <p:ext uri="{BB962C8B-B14F-4D97-AF65-F5344CB8AC3E}">
        <p14:creationId xmlns:p14="http://schemas.microsoft.com/office/powerpoint/2010/main" val="3690716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علوم اعصاب</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مغز چگونه اطلاعات را پردازش می کند؟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16</a:t>
            </a:fld>
            <a:endParaRPr lang="en-US"/>
          </a:p>
        </p:txBody>
      </p:sp>
    </p:spTree>
    <p:extLst>
      <p:ext uri="{BB962C8B-B14F-4D97-AF65-F5344CB8AC3E}">
        <p14:creationId xmlns:p14="http://schemas.microsoft.com/office/powerpoint/2010/main" val="28869772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4D803-CAB0-4807-4F24-204B3B0290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9B3864-DEC6-9CD0-964C-3D7822447E98}"/>
              </a:ext>
            </a:extLst>
          </p:cNvPr>
          <p:cNvSpPr>
            <a:spLocks noGrp="1"/>
          </p:cNvSpPr>
          <p:nvPr>
            <p:ph type="title"/>
          </p:nvPr>
        </p:nvSpPr>
        <p:spPr/>
        <p:txBody>
          <a:bodyPr/>
          <a:lstStyle/>
          <a:p>
            <a:pPr algn="r" rtl="1"/>
            <a:r>
              <a:rPr lang="fa-IR" dirty="0"/>
              <a:t>بازی های حاوی شانس</a:t>
            </a:r>
            <a:endParaRPr lang="en-US" dirty="0"/>
          </a:p>
        </p:txBody>
      </p:sp>
      <p:sp>
        <p:nvSpPr>
          <p:cNvPr id="4" name="Slide Number Placeholder 3">
            <a:extLst>
              <a:ext uri="{FF2B5EF4-FFF2-40B4-BE49-F238E27FC236}">
                <a16:creationId xmlns:a16="http://schemas.microsoft.com/office/drawing/2014/main" id="{5CC15F03-7F17-EEAF-CCDB-33D2CF40A2C6}"/>
              </a:ext>
            </a:extLst>
          </p:cNvPr>
          <p:cNvSpPr>
            <a:spLocks noGrp="1"/>
          </p:cNvSpPr>
          <p:nvPr>
            <p:ph type="sldNum" sz="quarter" idx="12"/>
          </p:nvPr>
        </p:nvSpPr>
        <p:spPr/>
        <p:txBody>
          <a:bodyPr/>
          <a:lstStyle/>
          <a:p>
            <a:fld id="{F614FD8E-2B32-414C-808C-9C3DB6C0E6BF}" type="slidenum">
              <a:rPr lang="en-US" smtClean="0"/>
              <a:t>160</a:t>
            </a:fld>
            <a:endParaRPr lang="en-US"/>
          </a:p>
        </p:txBody>
      </p:sp>
      <p:sp>
        <p:nvSpPr>
          <p:cNvPr id="9" name="Content Placeholder 8">
            <a:extLst>
              <a:ext uri="{FF2B5EF4-FFF2-40B4-BE49-F238E27FC236}">
                <a16:creationId xmlns:a16="http://schemas.microsoft.com/office/drawing/2014/main" id="{DD7CFAE2-1F9A-DF2F-DFB3-3CFA9A5F7572}"/>
              </a:ext>
            </a:extLst>
          </p:cNvPr>
          <p:cNvSpPr>
            <a:spLocks noGrp="1"/>
          </p:cNvSpPr>
          <p:nvPr>
            <p:ph idx="1"/>
          </p:nvPr>
        </p:nvSpPr>
        <p:spPr>
          <a:xfrm>
            <a:off x="7566136" y="2133600"/>
            <a:ext cx="3938475" cy="3777622"/>
          </a:xfrm>
        </p:spPr>
        <p:txBody>
          <a:bodyPr/>
          <a:lstStyle/>
          <a:p>
            <a:pPr algn="r" rtl="1"/>
            <a:r>
              <a:rPr lang="fa-IR" dirty="0"/>
              <a:t>برای گره های شانس ما فقط می توانیم مقدار مورد انتظار یک موقعیت را محاسبه کنیم: میانگین در تمام نتایج ممکن گره های شانس</a:t>
            </a:r>
            <a:endParaRPr lang="en-US" dirty="0"/>
          </a:p>
        </p:txBody>
      </p:sp>
      <p:pic>
        <p:nvPicPr>
          <p:cNvPr id="10" name="Content Placeholder 6">
            <a:extLst>
              <a:ext uri="{FF2B5EF4-FFF2-40B4-BE49-F238E27FC236}">
                <a16:creationId xmlns:a16="http://schemas.microsoft.com/office/drawing/2014/main" id="{5888B98B-DF85-44CF-E84E-E06761F63E17}"/>
              </a:ext>
            </a:extLst>
          </p:cNvPr>
          <p:cNvPicPr>
            <a:picLocks noChangeAspect="1"/>
          </p:cNvPicPr>
          <p:nvPr/>
        </p:nvPicPr>
        <p:blipFill>
          <a:blip r:embed="rId2"/>
          <a:stretch>
            <a:fillRect/>
          </a:stretch>
        </p:blipFill>
        <p:spPr>
          <a:xfrm>
            <a:off x="1605280" y="1336769"/>
            <a:ext cx="5960857" cy="4775201"/>
          </a:xfrm>
          <a:prstGeom prst="rect">
            <a:avLst/>
          </a:prstGeom>
        </p:spPr>
      </p:pic>
      <p:pic>
        <p:nvPicPr>
          <p:cNvPr id="11" name="Picture 10">
            <a:extLst>
              <a:ext uri="{FF2B5EF4-FFF2-40B4-BE49-F238E27FC236}">
                <a16:creationId xmlns:a16="http://schemas.microsoft.com/office/drawing/2014/main" id="{B8CA5CBE-5B87-BC2B-C6B1-726EC0E66DBC}"/>
              </a:ext>
            </a:extLst>
          </p:cNvPr>
          <p:cNvPicPr>
            <a:picLocks noChangeAspect="1"/>
          </p:cNvPicPr>
          <p:nvPr/>
        </p:nvPicPr>
        <p:blipFill>
          <a:blip r:embed="rId3"/>
          <a:stretch>
            <a:fillRect/>
          </a:stretch>
        </p:blipFill>
        <p:spPr>
          <a:xfrm>
            <a:off x="6589245" y="4679941"/>
            <a:ext cx="4993929" cy="1432029"/>
          </a:xfrm>
          <a:prstGeom prst="rect">
            <a:avLst/>
          </a:prstGeom>
        </p:spPr>
      </p:pic>
    </p:spTree>
    <p:extLst>
      <p:ext uri="{BB962C8B-B14F-4D97-AF65-F5344CB8AC3E}">
        <p14:creationId xmlns:p14="http://schemas.microsoft.com/office/powerpoint/2010/main" val="99236127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3BCAA-7EC3-EB0D-DE21-4D1C978142B9}"/>
              </a:ext>
            </a:extLst>
          </p:cNvPr>
          <p:cNvSpPr>
            <a:spLocks noGrp="1"/>
          </p:cNvSpPr>
          <p:nvPr>
            <p:ph type="title"/>
          </p:nvPr>
        </p:nvSpPr>
        <p:spPr/>
        <p:txBody>
          <a:bodyPr/>
          <a:lstStyle/>
          <a:p>
            <a:pPr algn="r" rtl="1"/>
            <a:r>
              <a:rPr lang="fa-IR" dirty="0"/>
              <a:t>نقش نسبت اندازه در انتخاب شانسی</a:t>
            </a:r>
            <a:endParaRPr lang="en-US" dirty="0"/>
          </a:p>
        </p:txBody>
      </p:sp>
      <p:sp>
        <p:nvSpPr>
          <p:cNvPr id="3" name="Content Placeholder 2">
            <a:extLst>
              <a:ext uri="{FF2B5EF4-FFF2-40B4-BE49-F238E27FC236}">
                <a16:creationId xmlns:a16="http://schemas.microsoft.com/office/drawing/2014/main" id="{70C3813E-B0BC-1C02-9B17-97B8E20E381B}"/>
              </a:ext>
            </a:extLst>
          </p:cNvPr>
          <p:cNvSpPr>
            <a:spLocks noGrp="1"/>
          </p:cNvSpPr>
          <p:nvPr>
            <p:ph idx="1"/>
          </p:nvPr>
        </p:nvSpPr>
        <p:spPr>
          <a:xfrm>
            <a:off x="7897682" y="2133600"/>
            <a:ext cx="3606929" cy="3777622"/>
          </a:xfrm>
        </p:spPr>
        <p:txBody>
          <a:bodyPr/>
          <a:lstStyle/>
          <a:p>
            <a:pPr algn="r" rtl="1"/>
            <a:r>
              <a:rPr lang="fa-IR" dirty="0"/>
              <a:t>با یک تابع ارزیابی که مقادیر [1، 2، 3، 4] را به برگ ها اختصاص می دهد، حرکت </a:t>
            </a:r>
            <a:r>
              <a:rPr lang="en-US" dirty="0"/>
              <a:t>a1</a:t>
            </a:r>
            <a:r>
              <a:rPr lang="fa-IR" dirty="0"/>
              <a:t> بهترین است. با مقادیر [1، 20، 30، 400]، حرکت </a:t>
            </a:r>
            <a:r>
              <a:rPr lang="en-US" dirty="0"/>
              <a:t>a2</a:t>
            </a:r>
            <a:r>
              <a:rPr lang="fa-IR" dirty="0"/>
              <a:t> </a:t>
            </a:r>
            <a:r>
              <a:rPr lang="en-US" dirty="0"/>
              <a:t> </a:t>
            </a:r>
            <a:r>
              <a:rPr lang="fa-IR" dirty="0"/>
              <a:t>بهترین است. </a:t>
            </a:r>
          </a:p>
          <a:p>
            <a:pPr algn="r" rtl="1"/>
            <a:r>
              <a:rPr lang="fa-IR" dirty="0"/>
              <a:t>از این رو، اگر در برخی از مقادیر ارزیابی تغییری ایجاد کنیم، برنامه کاملا متفاوت رفتار می کند، حتی اگر ترتیب اولویت ثابت بماند.</a:t>
            </a:r>
          </a:p>
          <a:p>
            <a:pPr algn="r" rtl="1"/>
            <a:r>
              <a:rPr lang="fa-IR" dirty="0"/>
              <a:t>به نظر می رسد که برای جلوگیری از این مشکل ، تابع ارزیابی باید </a:t>
            </a:r>
            <a:r>
              <a:rPr lang="fa-IR" dirty="0" err="1"/>
              <a:t>مقادیری</a:t>
            </a:r>
            <a:r>
              <a:rPr lang="fa-IR" dirty="0"/>
              <a:t> را برگرداند که یک تبدیل خطی مثبت از احتمال برنده شدن است</a:t>
            </a:r>
            <a:endParaRPr lang="en-US" dirty="0"/>
          </a:p>
        </p:txBody>
      </p:sp>
      <p:sp>
        <p:nvSpPr>
          <p:cNvPr id="4" name="Slide Number Placeholder 3">
            <a:extLst>
              <a:ext uri="{FF2B5EF4-FFF2-40B4-BE49-F238E27FC236}">
                <a16:creationId xmlns:a16="http://schemas.microsoft.com/office/drawing/2014/main" id="{B115836E-3C36-3B1D-E0CF-97F249DF3B93}"/>
              </a:ext>
            </a:extLst>
          </p:cNvPr>
          <p:cNvSpPr>
            <a:spLocks noGrp="1"/>
          </p:cNvSpPr>
          <p:nvPr>
            <p:ph type="sldNum" sz="quarter" idx="12"/>
          </p:nvPr>
        </p:nvSpPr>
        <p:spPr/>
        <p:txBody>
          <a:bodyPr/>
          <a:lstStyle/>
          <a:p>
            <a:fld id="{F614FD8E-2B32-414C-808C-9C3DB6C0E6BF}" type="slidenum">
              <a:rPr lang="en-US" smtClean="0"/>
              <a:t>161</a:t>
            </a:fld>
            <a:endParaRPr lang="en-US"/>
          </a:p>
        </p:txBody>
      </p:sp>
      <p:pic>
        <p:nvPicPr>
          <p:cNvPr id="5" name="Picture 4">
            <a:extLst>
              <a:ext uri="{FF2B5EF4-FFF2-40B4-BE49-F238E27FC236}">
                <a16:creationId xmlns:a16="http://schemas.microsoft.com/office/drawing/2014/main" id="{6472EB6D-C916-9EB0-D83D-6CA2FD727F42}"/>
              </a:ext>
            </a:extLst>
          </p:cNvPr>
          <p:cNvPicPr>
            <a:picLocks noChangeAspect="1"/>
          </p:cNvPicPr>
          <p:nvPr/>
        </p:nvPicPr>
        <p:blipFill>
          <a:blip r:embed="rId2"/>
          <a:stretch>
            <a:fillRect/>
          </a:stretch>
        </p:blipFill>
        <p:spPr>
          <a:xfrm>
            <a:off x="1311579" y="2133600"/>
            <a:ext cx="6586104" cy="2833638"/>
          </a:xfrm>
          <a:prstGeom prst="rect">
            <a:avLst/>
          </a:prstGeom>
        </p:spPr>
      </p:pic>
    </p:spTree>
    <p:extLst>
      <p:ext uri="{BB962C8B-B14F-4D97-AF65-F5344CB8AC3E}">
        <p14:creationId xmlns:p14="http://schemas.microsoft.com/office/powerpoint/2010/main" val="273710767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3984CB-0600-F5DD-C92F-90F4CCAC2058}"/>
              </a:ext>
            </a:extLst>
          </p:cNvPr>
          <p:cNvSpPr>
            <a:spLocks noGrp="1"/>
          </p:cNvSpPr>
          <p:nvPr>
            <p:ph type="title"/>
          </p:nvPr>
        </p:nvSpPr>
        <p:spPr/>
        <p:txBody>
          <a:bodyPr/>
          <a:lstStyle/>
          <a:p>
            <a:pPr algn="r" rtl="1"/>
            <a:r>
              <a:rPr lang="fa-IR" dirty="0"/>
              <a:t>فصل </a:t>
            </a:r>
            <a:r>
              <a:rPr lang="fa-IR"/>
              <a:t>6: مسائل </a:t>
            </a:r>
            <a:r>
              <a:rPr lang="fa-IR" dirty="0" err="1"/>
              <a:t>ارضای</a:t>
            </a:r>
            <a:r>
              <a:rPr lang="fa-IR" dirty="0"/>
              <a:t> محدودیت</a:t>
            </a:r>
            <a:endParaRPr lang="en-US" dirty="0"/>
          </a:p>
        </p:txBody>
      </p:sp>
      <p:sp>
        <p:nvSpPr>
          <p:cNvPr id="6" name="Text Placeholder 5">
            <a:extLst>
              <a:ext uri="{FF2B5EF4-FFF2-40B4-BE49-F238E27FC236}">
                <a16:creationId xmlns:a16="http://schemas.microsoft.com/office/drawing/2014/main" id="{76AFCB8B-7CE5-8C2E-599B-9366054085E8}"/>
              </a:ext>
            </a:extLst>
          </p:cNvPr>
          <p:cNvSpPr>
            <a:spLocks noGrp="1"/>
          </p:cNvSpPr>
          <p:nvPr>
            <p:ph type="body" idx="1"/>
          </p:nvPr>
        </p:nvSpPr>
        <p:spPr/>
        <p:txBody>
          <a:bodyPr/>
          <a:lstStyle/>
          <a:p>
            <a:r>
              <a:rPr lang="en-US" dirty="0"/>
              <a:t>Constraint Satisfaction Problems (CSP)</a:t>
            </a:r>
          </a:p>
        </p:txBody>
      </p:sp>
      <p:sp>
        <p:nvSpPr>
          <p:cNvPr id="4" name="Slide Number Placeholder 3">
            <a:extLst>
              <a:ext uri="{FF2B5EF4-FFF2-40B4-BE49-F238E27FC236}">
                <a16:creationId xmlns:a16="http://schemas.microsoft.com/office/drawing/2014/main" id="{A9A239AE-103A-53DE-3E1A-94235576CA04}"/>
              </a:ext>
            </a:extLst>
          </p:cNvPr>
          <p:cNvSpPr>
            <a:spLocks noGrp="1"/>
          </p:cNvSpPr>
          <p:nvPr>
            <p:ph type="sldNum" sz="quarter" idx="12"/>
          </p:nvPr>
        </p:nvSpPr>
        <p:spPr/>
        <p:txBody>
          <a:bodyPr/>
          <a:lstStyle/>
          <a:p>
            <a:fld id="{F614FD8E-2B32-414C-808C-9C3DB6C0E6BF}" type="slidenum">
              <a:rPr lang="en-US" smtClean="0"/>
              <a:t>162</a:t>
            </a:fld>
            <a:endParaRPr lang="en-US"/>
          </a:p>
        </p:txBody>
      </p:sp>
    </p:spTree>
    <p:extLst>
      <p:ext uri="{BB962C8B-B14F-4D97-AF65-F5344CB8AC3E}">
        <p14:creationId xmlns:p14="http://schemas.microsoft.com/office/powerpoint/2010/main" val="408438507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3894F-1324-1185-86A5-D13D6EC6A154}"/>
              </a:ext>
            </a:extLst>
          </p:cNvPr>
          <p:cNvSpPr>
            <a:spLocks noGrp="1"/>
          </p:cNvSpPr>
          <p:nvPr>
            <p:ph type="title"/>
          </p:nvPr>
        </p:nvSpPr>
        <p:spPr/>
        <p:txBody>
          <a:bodyPr/>
          <a:lstStyle/>
          <a:p>
            <a:pPr algn="r" rtl="1"/>
            <a:r>
              <a:rPr lang="fa-IR" dirty="0"/>
              <a:t>مسائل </a:t>
            </a:r>
            <a:r>
              <a:rPr lang="fa-IR" dirty="0" err="1"/>
              <a:t>ارضای</a:t>
            </a:r>
            <a:r>
              <a:rPr lang="fa-IR" dirty="0"/>
              <a:t> محدودیت</a:t>
            </a:r>
            <a:endParaRPr lang="en-US" dirty="0"/>
          </a:p>
        </p:txBody>
      </p:sp>
      <p:sp>
        <p:nvSpPr>
          <p:cNvPr id="3" name="Content Placeholder 2">
            <a:extLst>
              <a:ext uri="{FF2B5EF4-FFF2-40B4-BE49-F238E27FC236}">
                <a16:creationId xmlns:a16="http://schemas.microsoft.com/office/drawing/2014/main" id="{E524090C-10EF-DBF0-8317-BEBA3538A367}"/>
              </a:ext>
            </a:extLst>
          </p:cNvPr>
          <p:cNvSpPr>
            <a:spLocks noGrp="1"/>
          </p:cNvSpPr>
          <p:nvPr>
            <p:ph idx="1"/>
          </p:nvPr>
        </p:nvSpPr>
        <p:spPr/>
        <p:txBody>
          <a:bodyPr>
            <a:normAutofit/>
          </a:bodyPr>
          <a:lstStyle/>
          <a:p>
            <a:pPr algn="r" rtl="1"/>
            <a:r>
              <a:rPr lang="fa-IR" sz="2400" dirty="0"/>
              <a:t>در این فصل ما مسائلی را بررسی می کنیم که می توان </a:t>
            </a:r>
            <a:r>
              <a:rPr lang="fa-IR" sz="2400" dirty="0" err="1"/>
              <a:t>انها</a:t>
            </a:r>
            <a:r>
              <a:rPr lang="fa-IR" sz="2400" dirty="0"/>
              <a:t> را به صورت مجموعه ای از </a:t>
            </a:r>
            <a:r>
              <a:rPr lang="fa-IR" sz="2400" dirty="0" err="1"/>
              <a:t>متغیرها</a:t>
            </a:r>
            <a:r>
              <a:rPr lang="fa-IR" sz="2400" dirty="0"/>
              <a:t> که هر کدام دارای یک مقدار هستند و محدودیت </a:t>
            </a:r>
            <a:r>
              <a:rPr lang="fa-IR" sz="2400" dirty="0" err="1"/>
              <a:t>هایی</a:t>
            </a:r>
            <a:r>
              <a:rPr lang="fa-IR" sz="2400" dirty="0"/>
              <a:t> روی مقادیر </a:t>
            </a:r>
            <a:r>
              <a:rPr lang="fa-IR" sz="2400" dirty="0" err="1"/>
              <a:t>انها</a:t>
            </a:r>
            <a:r>
              <a:rPr lang="fa-IR" sz="2400" dirty="0"/>
              <a:t> حتما باید برقرار باشد توصیف کرد. به این نوع مسائل </a:t>
            </a:r>
            <a:r>
              <a:rPr lang="fa-IR" sz="2400" dirty="0" err="1"/>
              <a:t>مسائل</a:t>
            </a:r>
            <a:r>
              <a:rPr lang="fa-IR" sz="2400" dirty="0"/>
              <a:t> </a:t>
            </a:r>
            <a:r>
              <a:rPr lang="fa-IR" sz="2400" dirty="0" err="1"/>
              <a:t>ارضای</a:t>
            </a:r>
            <a:r>
              <a:rPr lang="fa-IR" sz="2400" dirty="0"/>
              <a:t> محدودیت یا </a:t>
            </a:r>
            <a:r>
              <a:rPr lang="en-US" sz="2400" dirty="0" err="1"/>
              <a:t>csp</a:t>
            </a:r>
            <a:r>
              <a:rPr lang="fa-IR" sz="2400" dirty="0"/>
              <a:t> می گوئیم.</a:t>
            </a:r>
          </a:p>
          <a:p>
            <a:pPr algn="r" rtl="1"/>
            <a:r>
              <a:rPr lang="fa-IR" sz="2400" dirty="0"/>
              <a:t>مسئله زمانی حل می شود که هر متغیر مقداری داشته باشد که تمام محدودیت های متغیر را برآورده کند. </a:t>
            </a:r>
          </a:p>
          <a:p>
            <a:pPr algn="r" rtl="1"/>
            <a:r>
              <a:rPr lang="fa-IR" sz="2400" dirty="0" err="1"/>
              <a:t>الگوریتم</a:t>
            </a:r>
            <a:r>
              <a:rPr lang="fa-IR" sz="2400" dirty="0"/>
              <a:t> های جستجوی </a:t>
            </a:r>
            <a:r>
              <a:rPr lang="en-US" sz="2400" dirty="0"/>
              <a:t>CSP </a:t>
            </a:r>
            <a:r>
              <a:rPr lang="fa-IR" sz="2400" dirty="0"/>
              <a:t> از ساختار حالت ها استفاده می کنند و از اکتشافات عمومی به جای مختص به دامنه ای خاص برای حل مسائل پیچیده استفاده می کنند.</a:t>
            </a:r>
          </a:p>
          <a:p>
            <a:pPr algn="r" rtl="1"/>
            <a:r>
              <a:rPr lang="fa-IR" sz="2400" dirty="0"/>
              <a:t>ایده اصلی این است که بخش های بزرگی از فضای جستجو را به یکباره با شناسایی ترکیبات متغیر/مقداری که محدودیت ها را نقض می کنند، حذف کنیم.</a:t>
            </a:r>
          </a:p>
        </p:txBody>
      </p:sp>
      <p:sp>
        <p:nvSpPr>
          <p:cNvPr id="4" name="Slide Number Placeholder 3">
            <a:extLst>
              <a:ext uri="{FF2B5EF4-FFF2-40B4-BE49-F238E27FC236}">
                <a16:creationId xmlns:a16="http://schemas.microsoft.com/office/drawing/2014/main" id="{E0304159-24E4-6A4A-48E8-154EC915C849}"/>
              </a:ext>
            </a:extLst>
          </p:cNvPr>
          <p:cNvSpPr>
            <a:spLocks noGrp="1"/>
          </p:cNvSpPr>
          <p:nvPr>
            <p:ph type="sldNum" sz="quarter" idx="12"/>
          </p:nvPr>
        </p:nvSpPr>
        <p:spPr/>
        <p:txBody>
          <a:bodyPr/>
          <a:lstStyle/>
          <a:p>
            <a:fld id="{F614FD8E-2B32-414C-808C-9C3DB6C0E6BF}" type="slidenum">
              <a:rPr lang="en-US" smtClean="0"/>
              <a:t>163</a:t>
            </a:fld>
            <a:endParaRPr lang="en-US"/>
          </a:p>
        </p:txBody>
      </p:sp>
    </p:spTree>
    <p:extLst>
      <p:ext uri="{BB962C8B-B14F-4D97-AF65-F5344CB8AC3E}">
        <p14:creationId xmlns:p14="http://schemas.microsoft.com/office/powerpoint/2010/main" val="63134689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4B58F-E15D-6509-23AC-58AF902C52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48313-071D-49E7-6643-D72E647B41C9}"/>
              </a:ext>
            </a:extLst>
          </p:cNvPr>
          <p:cNvSpPr>
            <a:spLocks noGrp="1"/>
          </p:cNvSpPr>
          <p:nvPr>
            <p:ph type="title"/>
          </p:nvPr>
        </p:nvSpPr>
        <p:spPr/>
        <p:txBody>
          <a:bodyPr/>
          <a:lstStyle/>
          <a:p>
            <a:pPr algn="r" rtl="1"/>
            <a:r>
              <a:rPr lang="fa-IR" dirty="0"/>
              <a:t>تعریف مسائل </a:t>
            </a:r>
            <a:r>
              <a:rPr lang="en-US" dirty="0"/>
              <a:t>CSP</a:t>
            </a:r>
          </a:p>
        </p:txBody>
      </p:sp>
      <p:sp>
        <p:nvSpPr>
          <p:cNvPr id="3" name="Content Placeholder 2">
            <a:extLst>
              <a:ext uri="{FF2B5EF4-FFF2-40B4-BE49-F238E27FC236}">
                <a16:creationId xmlns:a16="http://schemas.microsoft.com/office/drawing/2014/main" id="{55690370-D43E-F03C-53A5-C34BC9ABA8B3}"/>
              </a:ext>
            </a:extLst>
          </p:cNvPr>
          <p:cNvSpPr>
            <a:spLocks noGrp="1"/>
          </p:cNvSpPr>
          <p:nvPr>
            <p:ph idx="1"/>
          </p:nvPr>
        </p:nvSpPr>
        <p:spPr/>
        <p:txBody>
          <a:bodyPr>
            <a:normAutofit/>
          </a:bodyPr>
          <a:lstStyle/>
          <a:p>
            <a:pPr algn="r" rtl="1"/>
            <a:r>
              <a:rPr lang="fa-IR" sz="2400" dirty="0"/>
              <a:t>یک مسئله رضایت از محدودیت از سه مؤلفه </a:t>
            </a:r>
            <a:r>
              <a:rPr lang="en-US" sz="2400" dirty="0"/>
              <a:t>X,D</a:t>
            </a:r>
            <a:r>
              <a:rPr lang="fa-IR" sz="2400" dirty="0"/>
              <a:t> و </a:t>
            </a:r>
            <a:r>
              <a:rPr lang="en-US" sz="2400" dirty="0"/>
              <a:t>C</a:t>
            </a:r>
            <a:r>
              <a:rPr lang="fa-IR" sz="2400" dirty="0"/>
              <a:t> تشکیل شده است:</a:t>
            </a:r>
          </a:p>
          <a:p>
            <a:pPr algn="r" rtl="1"/>
            <a:r>
              <a:rPr lang="en-US" sz="2400" dirty="0"/>
              <a:t>X</a:t>
            </a:r>
            <a:r>
              <a:rPr lang="fa-IR" sz="2400" dirty="0"/>
              <a:t> مجموعه از </a:t>
            </a:r>
            <a:r>
              <a:rPr lang="fa-IR" sz="2400" dirty="0" err="1"/>
              <a:t>متغیرهاست</a:t>
            </a:r>
            <a:r>
              <a:rPr lang="fa-IR" sz="2400" dirty="0"/>
              <a:t> یعنی </a:t>
            </a:r>
            <a:r>
              <a:rPr lang="en-US" sz="2400" dirty="0"/>
              <a:t>{X</a:t>
            </a:r>
            <a:r>
              <a:rPr lang="en-US" sz="2400" baseline="-25000" dirty="0"/>
              <a:t>1</a:t>
            </a:r>
            <a:r>
              <a:rPr lang="en-US" sz="2400" dirty="0"/>
              <a:t>, X</a:t>
            </a:r>
            <a:r>
              <a:rPr lang="en-US" sz="2400" baseline="-25000" dirty="0"/>
              <a:t>2</a:t>
            </a:r>
            <a:r>
              <a:rPr lang="en-US" sz="2400" dirty="0"/>
              <a:t>, …, </a:t>
            </a:r>
            <a:r>
              <a:rPr lang="en-US" sz="2400" dirty="0" err="1"/>
              <a:t>X</a:t>
            </a:r>
            <a:r>
              <a:rPr lang="en-US" sz="2400" baseline="-25000" dirty="0" err="1"/>
              <a:t>n</a:t>
            </a:r>
            <a:r>
              <a:rPr lang="en-US" sz="2400" dirty="0"/>
              <a:t>}</a:t>
            </a:r>
          </a:p>
          <a:p>
            <a:pPr algn="r" rtl="1"/>
            <a:r>
              <a:rPr lang="en-US" sz="2400" dirty="0"/>
              <a:t>D</a:t>
            </a:r>
            <a:r>
              <a:rPr lang="fa-IR" sz="2400" dirty="0"/>
              <a:t> دامنه مقادیر هر متغیر است </a:t>
            </a:r>
            <a:r>
              <a:rPr lang="en-US" sz="2400" dirty="0"/>
              <a:t>{D</a:t>
            </a:r>
            <a:r>
              <a:rPr lang="en-US" sz="2400" baseline="-25000" dirty="0"/>
              <a:t>1</a:t>
            </a:r>
            <a:r>
              <a:rPr lang="en-US" sz="2400" dirty="0"/>
              <a:t>, D</a:t>
            </a:r>
            <a:r>
              <a:rPr lang="en-US" sz="2400" baseline="-25000" dirty="0"/>
              <a:t>2</a:t>
            </a:r>
            <a:r>
              <a:rPr lang="en-US" sz="2400" dirty="0"/>
              <a:t>, …, </a:t>
            </a:r>
            <a:r>
              <a:rPr lang="en-US" sz="2400" dirty="0" err="1"/>
              <a:t>D</a:t>
            </a:r>
            <a:r>
              <a:rPr lang="en-US" sz="2400" baseline="-25000" dirty="0" err="1"/>
              <a:t>n</a:t>
            </a:r>
            <a:r>
              <a:rPr lang="en-US" sz="2400" dirty="0"/>
              <a:t>}</a:t>
            </a:r>
            <a:endParaRPr lang="fa-IR" sz="2400" dirty="0"/>
          </a:p>
          <a:p>
            <a:pPr lvl="1" algn="r" rtl="1"/>
            <a:r>
              <a:rPr lang="fa-IR" sz="2000" dirty="0"/>
              <a:t>متغیرهای مختلف می توانند دامنه های مختلفی با اندازه های مختلف داشته باشند.</a:t>
            </a:r>
            <a:endParaRPr lang="en-US" sz="2000" dirty="0"/>
          </a:p>
          <a:p>
            <a:pPr algn="r" rtl="1"/>
            <a:r>
              <a:rPr lang="en-US" sz="2400" dirty="0"/>
              <a:t>C</a:t>
            </a:r>
            <a:r>
              <a:rPr lang="fa-IR" sz="2400" dirty="0"/>
              <a:t> یک مجموعه از محدودیت </a:t>
            </a:r>
            <a:r>
              <a:rPr lang="fa-IR" sz="2400" dirty="0" err="1"/>
              <a:t>هاست</a:t>
            </a:r>
            <a:r>
              <a:rPr lang="fa-IR" sz="2400" dirty="0"/>
              <a:t> که ترکیب مجاز از مقادیر </a:t>
            </a:r>
            <a:r>
              <a:rPr lang="fa-IR" sz="2400" dirty="0" err="1"/>
              <a:t>متغیرها</a:t>
            </a:r>
            <a:r>
              <a:rPr lang="fa-IR" sz="2400" dirty="0"/>
              <a:t> را مشخص می کند</a:t>
            </a:r>
          </a:p>
        </p:txBody>
      </p:sp>
      <p:sp>
        <p:nvSpPr>
          <p:cNvPr id="4" name="Slide Number Placeholder 3">
            <a:extLst>
              <a:ext uri="{FF2B5EF4-FFF2-40B4-BE49-F238E27FC236}">
                <a16:creationId xmlns:a16="http://schemas.microsoft.com/office/drawing/2014/main" id="{05157FC6-A5D9-060E-EA66-A19EE5445E62}"/>
              </a:ext>
            </a:extLst>
          </p:cNvPr>
          <p:cNvSpPr>
            <a:spLocks noGrp="1"/>
          </p:cNvSpPr>
          <p:nvPr>
            <p:ph type="sldNum" sz="quarter" idx="12"/>
          </p:nvPr>
        </p:nvSpPr>
        <p:spPr/>
        <p:txBody>
          <a:bodyPr/>
          <a:lstStyle/>
          <a:p>
            <a:fld id="{F614FD8E-2B32-414C-808C-9C3DB6C0E6BF}" type="slidenum">
              <a:rPr lang="en-US" smtClean="0"/>
              <a:t>164</a:t>
            </a:fld>
            <a:endParaRPr lang="en-US"/>
          </a:p>
        </p:txBody>
      </p:sp>
    </p:spTree>
    <p:extLst>
      <p:ext uri="{BB962C8B-B14F-4D97-AF65-F5344CB8AC3E}">
        <p14:creationId xmlns:p14="http://schemas.microsoft.com/office/powerpoint/2010/main" val="208300797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20428-B17E-CE46-5DB7-52A13BAE48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62F550-0283-D4BB-431D-730B2288FFB0}"/>
              </a:ext>
            </a:extLst>
          </p:cNvPr>
          <p:cNvSpPr>
            <a:spLocks noGrp="1"/>
          </p:cNvSpPr>
          <p:nvPr>
            <p:ph type="title"/>
          </p:nvPr>
        </p:nvSpPr>
        <p:spPr/>
        <p:txBody>
          <a:bodyPr/>
          <a:lstStyle/>
          <a:p>
            <a:pPr algn="r" rtl="1"/>
            <a:r>
              <a:rPr lang="fa-IR" dirty="0"/>
              <a:t>تعریف مسائل </a:t>
            </a:r>
            <a:r>
              <a:rPr lang="en-US" dirty="0"/>
              <a:t>CSP</a:t>
            </a:r>
          </a:p>
        </p:txBody>
      </p:sp>
      <p:sp>
        <p:nvSpPr>
          <p:cNvPr id="3" name="Content Placeholder 2">
            <a:extLst>
              <a:ext uri="{FF2B5EF4-FFF2-40B4-BE49-F238E27FC236}">
                <a16:creationId xmlns:a16="http://schemas.microsoft.com/office/drawing/2014/main" id="{2662864D-AE0D-6776-B207-510400293A81}"/>
              </a:ext>
            </a:extLst>
          </p:cNvPr>
          <p:cNvSpPr>
            <a:spLocks noGrp="1"/>
          </p:cNvSpPr>
          <p:nvPr>
            <p:ph idx="1"/>
          </p:nvPr>
        </p:nvSpPr>
        <p:spPr/>
        <p:txBody>
          <a:bodyPr>
            <a:normAutofit/>
          </a:bodyPr>
          <a:lstStyle/>
          <a:p>
            <a:pPr algn="r" rtl="1"/>
            <a:r>
              <a:rPr lang="en-US" sz="2400" dirty="0"/>
              <a:t>CSP </a:t>
            </a:r>
            <a:r>
              <a:rPr lang="fa-IR" sz="2400" dirty="0"/>
              <a:t>ها با انتساب مقادیر به </a:t>
            </a:r>
            <a:r>
              <a:rPr lang="fa-IR" sz="2400" dirty="0" err="1"/>
              <a:t>متغیرها</a:t>
            </a:r>
            <a:r>
              <a:rPr lang="fa-IR" sz="2400" dirty="0"/>
              <a:t> سروکار دارند.</a:t>
            </a:r>
          </a:p>
          <a:p>
            <a:pPr algn="r" rtl="1"/>
            <a:r>
              <a:rPr lang="fa-IR" sz="2400" dirty="0" err="1"/>
              <a:t>انتسابی</a:t>
            </a:r>
            <a:r>
              <a:rPr lang="fa-IR" sz="2400" dirty="0"/>
              <a:t> که هیچ محدودیتی را نقض نکند، </a:t>
            </a:r>
            <a:r>
              <a:rPr lang="fa-IR" sz="2400" dirty="0">
                <a:solidFill>
                  <a:schemeClr val="accent2">
                    <a:lumMod val="75000"/>
                  </a:schemeClr>
                </a:solidFill>
              </a:rPr>
              <a:t>انتساب سازگار </a:t>
            </a:r>
            <a:r>
              <a:rPr lang="fa-IR" sz="2400" dirty="0"/>
              <a:t>یا قانونی نامیده می شود.</a:t>
            </a:r>
          </a:p>
          <a:p>
            <a:pPr algn="r" rtl="1"/>
            <a:r>
              <a:rPr lang="fa-IR" sz="2400" dirty="0"/>
              <a:t>یک </a:t>
            </a:r>
            <a:r>
              <a:rPr lang="fa-IR" sz="2400" dirty="0">
                <a:solidFill>
                  <a:schemeClr val="accent2">
                    <a:lumMod val="75000"/>
                  </a:schemeClr>
                </a:solidFill>
              </a:rPr>
              <a:t>انتساب کامل </a:t>
            </a:r>
            <a:r>
              <a:rPr lang="fa-IR" sz="2400" dirty="0" err="1"/>
              <a:t>انتسابی</a:t>
            </a:r>
            <a:r>
              <a:rPr lang="fa-IR" sz="2400" dirty="0"/>
              <a:t> است که در آن به هر متغیری یک مقدار اختصاص داده می شود و </a:t>
            </a:r>
            <a:r>
              <a:rPr lang="fa-IR" sz="2400" dirty="0">
                <a:solidFill>
                  <a:schemeClr val="accent2">
                    <a:lumMod val="75000"/>
                  </a:schemeClr>
                </a:solidFill>
              </a:rPr>
              <a:t>راه حل یک </a:t>
            </a:r>
            <a:r>
              <a:rPr lang="en-US" sz="2400" dirty="0">
                <a:solidFill>
                  <a:schemeClr val="accent2">
                    <a:lumMod val="75000"/>
                  </a:schemeClr>
                </a:solidFill>
              </a:rPr>
              <a:t>CSP </a:t>
            </a:r>
            <a:r>
              <a:rPr lang="fa-IR" sz="2400" dirty="0">
                <a:solidFill>
                  <a:schemeClr val="accent2">
                    <a:lumMod val="75000"/>
                  </a:schemeClr>
                </a:solidFill>
              </a:rPr>
              <a:t> </a:t>
            </a:r>
            <a:r>
              <a:rPr lang="fa-IR" sz="2400" dirty="0"/>
              <a:t>یک انتساب سازگار و کامل است.</a:t>
            </a:r>
          </a:p>
          <a:p>
            <a:pPr algn="r" rtl="1"/>
            <a:r>
              <a:rPr lang="fa-IR" sz="2400" dirty="0">
                <a:solidFill>
                  <a:schemeClr val="accent2">
                    <a:lumMod val="75000"/>
                  </a:schemeClr>
                </a:solidFill>
              </a:rPr>
              <a:t>انتساب جزئی </a:t>
            </a:r>
            <a:r>
              <a:rPr lang="fa-IR" sz="2400" dirty="0" err="1"/>
              <a:t>انتسابی</a:t>
            </a:r>
            <a:r>
              <a:rPr lang="fa-IR" sz="2400" dirty="0"/>
              <a:t> است که برخی از </a:t>
            </a:r>
            <a:r>
              <a:rPr lang="fa-IR" sz="2400" dirty="0" err="1"/>
              <a:t>متغیرها</a:t>
            </a:r>
            <a:r>
              <a:rPr lang="fa-IR" sz="2400" dirty="0"/>
              <a:t> را بدون تخصیص باقی می گذارد و </a:t>
            </a:r>
            <a:r>
              <a:rPr lang="fa-IR" sz="2400" dirty="0">
                <a:solidFill>
                  <a:schemeClr val="accent2">
                    <a:lumMod val="75000"/>
                  </a:schemeClr>
                </a:solidFill>
              </a:rPr>
              <a:t>راه حل جزئی</a:t>
            </a:r>
            <a:r>
              <a:rPr lang="fa-IR" sz="2400" dirty="0"/>
              <a:t> یک انتساب جزئی است که سازگار است.</a:t>
            </a:r>
          </a:p>
        </p:txBody>
      </p:sp>
      <p:sp>
        <p:nvSpPr>
          <p:cNvPr id="4" name="Slide Number Placeholder 3">
            <a:extLst>
              <a:ext uri="{FF2B5EF4-FFF2-40B4-BE49-F238E27FC236}">
                <a16:creationId xmlns:a16="http://schemas.microsoft.com/office/drawing/2014/main" id="{58D784EC-8636-41CD-8C23-F50DB9355A7D}"/>
              </a:ext>
            </a:extLst>
          </p:cNvPr>
          <p:cNvSpPr>
            <a:spLocks noGrp="1"/>
          </p:cNvSpPr>
          <p:nvPr>
            <p:ph type="sldNum" sz="quarter" idx="12"/>
          </p:nvPr>
        </p:nvSpPr>
        <p:spPr/>
        <p:txBody>
          <a:bodyPr/>
          <a:lstStyle/>
          <a:p>
            <a:fld id="{F614FD8E-2B32-414C-808C-9C3DB6C0E6BF}" type="slidenum">
              <a:rPr lang="en-US" smtClean="0"/>
              <a:t>165</a:t>
            </a:fld>
            <a:endParaRPr lang="en-US"/>
          </a:p>
        </p:txBody>
      </p:sp>
    </p:spTree>
    <p:extLst>
      <p:ext uri="{BB962C8B-B14F-4D97-AF65-F5344CB8AC3E}">
        <p14:creationId xmlns:p14="http://schemas.microsoft.com/office/powerpoint/2010/main" val="30297452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D5A99-1C66-ACCD-1107-3F1157CFA1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668959-4F17-765A-2BC5-D413C214CCD0}"/>
              </a:ext>
            </a:extLst>
          </p:cNvPr>
          <p:cNvSpPr>
            <a:spLocks noGrp="1"/>
          </p:cNvSpPr>
          <p:nvPr>
            <p:ph type="title"/>
          </p:nvPr>
        </p:nvSpPr>
        <p:spPr/>
        <p:txBody>
          <a:bodyPr/>
          <a:lstStyle/>
          <a:p>
            <a:pPr algn="r" rtl="1"/>
            <a:r>
              <a:rPr lang="fa-IR" dirty="0"/>
              <a:t>مسئله نمونه: رنگ آمیزی نقشه</a:t>
            </a:r>
            <a:endParaRPr lang="en-US" dirty="0"/>
          </a:p>
        </p:txBody>
      </p:sp>
      <p:sp>
        <p:nvSpPr>
          <p:cNvPr id="3" name="Content Placeholder 2">
            <a:extLst>
              <a:ext uri="{FF2B5EF4-FFF2-40B4-BE49-F238E27FC236}">
                <a16:creationId xmlns:a16="http://schemas.microsoft.com/office/drawing/2014/main" id="{5C696E4F-D7AC-4B68-1838-CE829ACAC607}"/>
              </a:ext>
            </a:extLst>
          </p:cNvPr>
          <p:cNvSpPr>
            <a:spLocks noGrp="1"/>
          </p:cNvSpPr>
          <p:nvPr>
            <p:ph idx="1"/>
          </p:nvPr>
        </p:nvSpPr>
        <p:spPr/>
        <p:txBody>
          <a:bodyPr>
            <a:normAutofit/>
          </a:bodyPr>
          <a:lstStyle/>
          <a:p>
            <a:pPr algn="r" rtl="1"/>
            <a:r>
              <a:rPr lang="fa-IR" sz="2400" dirty="0"/>
              <a:t>به ما وظیفه داده شده است که هر منطقه را قرمز، سبز یا آبی به گونه ای رنگ آمیزی کنیم که هیچ دو منطقه همسایه رنگ یکسانی نداشته باشند.</a:t>
            </a:r>
          </a:p>
        </p:txBody>
      </p:sp>
      <p:sp>
        <p:nvSpPr>
          <p:cNvPr id="4" name="Slide Number Placeholder 3">
            <a:extLst>
              <a:ext uri="{FF2B5EF4-FFF2-40B4-BE49-F238E27FC236}">
                <a16:creationId xmlns:a16="http://schemas.microsoft.com/office/drawing/2014/main" id="{6204FA65-BE24-E0EB-9364-7D2C8E28161E}"/>
              </a:ext>
            </a:extLst>
          </p:cNvPr>
          <p:cNvSpPr>
            <a:spLocks noGrp="1"/>
          </p:cNvSpPr>
          <p:nvPr>
            <p:ph type="sldNum" sz="quarter" idx="12"/>
          </p:nvPr>
        </p:nvSpPr>
        <p:spPr/>
        <p:txBody>
          <a:bodyPr/>
          <a:lstStyle/>
          <a:p>
            <a:fld id="{F614FD8E-2B32-414C-808C-9C3DB6C0E6BF}" type="slidenum">
              <a:rPr lang="en-US" smtClean="0"/>
              <a:t>166</a:t>
            </a:fld>
            <a:endParaRPr lang="en-US"/>
          </a:p>
        </p:txBody>
      </p:sp>
      <p:pic>
        <p:nvPicPr>
          <p:cNvPr id="5" name="Picture 4">
            <a:extLst>
              <a:ext uri="{FF2B5EF4-FFF2-40B4-BE49-F238E27FC236}">
                <a16:creationId xmlns:a16="http://schemas.microsoft.com/office/drawing/2014/main" id="{22A86A9B-97A7-3B1C-44D2-91BF499852FD}"/>
              </a:ext>
            </a:extLst>
          </p:cNvPr>
          <p:cNvPicPr>
            <a:picLocks noChangeAspect="1"/>
          </p:cNvPicPr>
          <p:nvPr/>
        </p:nvPicPr>
        <p:blipFill>
          <a:blip r:embed="rId2"/>
          <a:stretch>
            <a:fillRect/>
          </a:stretch>
        </p:blipFill>
        <p:spPr>
          <a:xfrm>
            <a:off x="918440" y="2993213"/>
            <a:ext cx="6132600" cy="2798316"/>
          </a:xfrm>
          <a:prstGeom prst="rect">
            <a:avLst/>
          </a:prstGeom>
        </p:spPr>
      </p:pic>
      <p:pic>
        <p:nvPicPr>
          <p:cNvPr id="6" name="Picture 5">
            <a:extLst>
              <a:ext uri="{FF2B5EF4-FFF2-40B4-BE49-F238E27FC236}">
                <a16:creationId xmlns:a16="http://schemas.microsoft.com/office/drawing/2014/main" id="{68138C55-7118-FEED-1E68-FFF5963C2168}"/>
              </a:ext>
            </a:extLst>
          </p:cNvPr>
          <p:cNvPicPr>
            <a:picLocks noChangeAspect="1"/>
          </p:cNvPicPr>
          <p:nvPr/>
        </p:nvPicPr>
        <p:blipFill>
          <a:blip r:embed="rId3"/>
          <a:stretch>
            <a:fillRect/>
          </a:stretch>
        </p:blipFill>
        <p:spPr>
          <a:xfrm>
            <a:off x="7463060" y="3238473"/>
            <a:ext cx="3629532" cy="381053"/>
          </a:xfrm>
          <a:prstGeom prst="rect">
            <a:avLst/>
          </a:prstGeom>
        </p:spPr>
      </p:pic>
      <p:pic>
        <p:nvPicPr>
          <p:cNvPr id="7" name="Picture 6">
            <a:extLst>
              <a:ext uri="{FF2B5EF4-FFF2-40B4-BE49-F238E27FC236}">
                <a16:creationId xmlns:a16="http://schemas.microsoft.com/office/drawing/2014/main" id="{29BFE8B5-EA18-4E51-3956-5290A58BB42F}"/>
              </a:ext>
            </a:extLst>
          </p:cNvPr>
          <p:cNvPicPr>
            <a:picLocks noChangeAspect="1"/>
          </p:cNvPicPr>
          <p:nvPr/>
        </p:nvPicPr>
        <p:blipFill>
          <a:blip r:embed="rId4"/>
          <a:stretch>
            <a:fillRect/>
          </a:stretch>
        </p:blipFill>
        <p:spPr>
          <a:xfrm>
            <a:off x="7882722" y="3848126"/>
            <a:ext cx="2400635" cy="390580"/>
          </a:xfrm>
          <a:prstGeom prst="rect">
            <a:avLst/>
          </a:prstGeom>
        </p:spPr>
      </p:pic>
      <p:pic>
        <p:nvPicPr>
          <p:cNvPr id="8" name="Picture 7">
            <a:extLst>
              <a:ext uri="{FF2B5EF4-FFF2-40B4-BE49-F238E27FC236}">
                <a16:creationId xmlns:a16="http://schemas.microsoft.com/office/drawing/2014/main" id="{E555DDFE-865C-A7B3-7FB6-C71B935415AE}"/>
              </a:ext>
            </a:extLst>
          </p:cNvPr>
          <p:cNvPicPr>
            <a:picLocks noChangeAspect="1"/>
          </p:cNvPicPr>
          <p:nvPr/>
        </p:nvPicPr>
        <p:blipFill>
          <a:blip r:embed="rId5"/>
          <a:stretch>
            <a:fillRect/>
          </a:stretch>
        </p:blipFill>
        <p:spPr>
          <a:xfrm>
            <a:off x="7170665" y="4670358"/>
            <a:ext cx="4864246" cy="565286"/>
          </a:xfrm>
          <a:prstGeom prst="rect">
            <a:avLst/>
          </a:prstGeom>
        </p:spPr>
      </p:pic>
      <p:sp>
        <p:nvSpPr>
          <p:cNvPr id="9" name="TextBox 8">
            <a:extLst>
              <a:ext uri="{FF2B5EF4-FFF2-40B4-BE49-F238E27FC236}">
                <a16:creationId xmlns:a16="http://schemas.microsoft.com/office/drawing/2014/main" id="{2C7E08C0-20C5-EC8D-AC8F-D3B33549EF81}"/>
              </a:ext>
            </a:extLst>
          </p:cNvPr>
          <p:cNvSpPr txBox="1"/>
          <p:nvPr/>
        </p:nvSpPr>
        <p:spPr>
          <a:xfrm>
            <a:off x="4582160" y="4866312"/>
            <a:ext cx="1297150" cy="369332"/>
          </a:xfrm>
          <a:prstGeom prst="rect">
            <a:avLst/>
          </a:prstGeom>
          <a:noFill/>
        </p:spPr>
        <p:txBody>
          <a:bodyPr wrap="none" rtlCol="0">
            <a:spAutoFit/>
          </a:bodyPr>
          <a:lstStyle/>
          <a:p>
            <a:r>
              <a:rPr lang="fa-IR" dirty="0" err="1"/>
              <a:t>گراف</a:t>
            </a:r>
            <a:r>
              <a:rPr lang="fa-IR" dirty="0"/>
              <a:t> محدودیت</a:t>
            </a:r>
            <a:endParaRPr lang="en-US" dirty="0"/>
          </a:p>
        </p:txBody>
      </p:sp>
    </p:spTree>
    <p:extLst>
      <p:ext uri="{BB962C8B-B14F-4D97-AF65-F5344CB8AC3E}">
        <p14:creationId xmlns:p14="http://schemas.microsoft.com/office/powerpoint/2010/main" val="8582437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153CC-A5E8-AD1E-7EF3-8092D05ED8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C2F8E6-EC45-F772-D3ED-7DAA729865C2}"/>
              </a:ext>
            </a:extLst>
          </p:cNvPr>
          <p:cNvSpPr>
            <a:spLocks noGrp="1"/>
          </p:cNvSpPr>
          <p:nvPr>
            <p:ph type="title"/>
          </p:nvPr>
        </p:nvSpPr>
        <p:spPr/>
        <p:txBody>
          <a:bodyPr/>
          <a:lstStyle/>
          <a:p>
            <a:pPr algn="r" rtl="1"/>
            <a:r>
              <a:rPr lang="fa-IR" sz="3600" dirty="0"/>
              <a:t>چرا یک مسئله را به عنوان </a:t>
            </a:r>
            <a:r>
              <a:rPr lang="en-US" sz="3600" dirty="0"/>
              <a:t>CSP </a:t>
            </a:r>
            <a:r>
              <a:rPr lang="fa-IR" sz="3600" dirty="0"/>
              <a:t> </a:t>
            </a:r>
            <a:r>
              <a:rPr lang="fa-IR" sz="3600" dirty="0" err="1"/>
              <a:t>فرموله</a:t>
            </a:r>
            <a:r>
              <a:rPr lang="fa-IR" sz="3600" dirty="0"/>
              <a:t> کنیم؟</a:t>
            </a:r>
            <a:endParaRPr lang="en-US" dirty="0"/>
          </a:p>
        </p:txBody>
      </p:sp>
      <p:sp>
        <p:nvSpPr>
          <p:cNvPr id="3" name="Content Placeholder 2">
            <a:extLst>
              <a:ext uri="{FF2B5EF4-FFF2-40B4-BE49-F238E27FC236}">
                <a16:creationId xmlns:a16="http://schemas.microsoft.com/office/drawing/2014/main" id="{A3AC0485-72DE-EE36-40D2-AA729B639FF4}"/>
              </a:ext>
            </a:extLst>
          </p:cNvPr>
          <p:cNvSpPr>
            <a:spLocks noGrp="1"/>
          </p:cNvSpPr>
          <p:nvPr>
            <p:ph idx="1"/>
          </p:nvPr>
        </p:nvSpPr>
        <p:spPr/>
        <p:txBody>
          <a:bodyPr>
            <a:normAutofit/>
          </a:bodyPr>
          <a:lstStyle/>
          <a:p>
            <a:pPr algn="r" rtl="1"/>
            <a:r>
              <a:rPr lang="fa-IR" sz="2400" dirty="0"/>
              <a:t>یکی از دلایل این است که </a:t>
            </a:r>
            <a:r>
              <a:rPr lang="en-US" sz="2400" dirty="0"/>
              <a:t>CSP </a:t>
            </a:r>
            <a:r>
              <a:rPr lang="fa-IR" sz="2400" dirty="0"/>
              <a:t>ها یک نمایش طبیعی برای طیف گسترده ای از مشکلات ارائه می دهند. اغلب </a:t>
            </a:r>
            <a:r>
              <a:rPr lang="fa-IR" sz="2400" dirty="0" err="1"/>
              <a:t>فرموله</a:t>
            </a:r>
            <a:r>
              <a:rPr lang="fa-IR" sz="2400" dirty="0"/>
              <a:t> کردن یک مسئله به عنوان یک </a:t>
            </a:r>
            <a:r>
              <a:rPr lang="en-US" sz="2400" dirty="0"/>
              <a:t>CSP </a:t>
            </a:r>
            <a:r>
              <a:rPr lang="fa-IR" sz="2400" dirty="0"/>
              <a:t> آسان است. </a:t>
            </a:r>
          </a:p>
          <a:p>
            <a:pPr algn="r" rtl="1"/>
            <a:r>
              <a:rPr lang="fa-IR" sz="2400" dirty="0"/>
              <a:t>مورد دیگر این است که سال ها کار توسعه برای ساخت حل کننده های </a:t>
            </a:r>
            <a:r>
              <a:rPr lang="en-US" sz="2400" dirty="0"/>
              <a:t>CSP</a:t>
            </a:r>
            <a:r>
              <a:rPr lang="fa-IR" sz="2400" dirty="0"/>
              <a:t> </a:t>
            </a:r>
            <a:r>
              <a:rPr lang="en-US" sz="2400" dirty="0"/>
              <a:t> </a:t>
            </a:r>
            <a:r>
              <a:rPr lang="fa-IR" sz="2400" dirty="0"/>
              <a:t>سریع و کارآمد انجام شده است. </a:t>
            </a:r>
          </a:p>
          <a:p>
            <a:pPr algn="r" rtl="1"/>
            <a:r>
              <a:rPr lang="fa-IR" sz="2400" dirty="0"/>
              <a:t>سومین مورد این است که یک حل کننده </a:t>
            </a:r>
            <a:r>
              <a:rPr lang="en-US" sz="2400" dirty="0"/>
              <a:t>CSP </a:t>
            </a:r>
            <a:r>
              <a:rPr lang="fa-IR" sz="2400" dirty="0"/>
              <a:t> می تواند به سرعت بخش های بزرگی از فضای جستجو را هرس کند که یک جستجوگر فضای حالت اتمی </a:t>
            </a:r>
            <a:r>
              <a:rPr lang="fa-IR" sz="2400" dirty="0" err="1"/>
              <a:t>نمی</a:t>
            </a:r>
            <a:r>
              <a:rPr lang="fa-IR" sz="2400" dirty="0"/>
              <a:t> تواند. با </a:t>
            </a:r>
            <a:r>
              <a:rPr lang="en-US" sz="2400" dirty="0"/>
              <a:t>CSP </a:t>
            </a:r>
            <a:r>
              <a:rPr lang="fa-IR" sz="2400" dirty="0"/>
              <a:t>ها، هنگامی که متوجه شدیم یک تخصیص جزئی یک محدودیت را نقض می کند، می توانیم بلافاصله اصلاحات بیشتر تخصیص جزئی را کنار بگذاریم.</a:t>
            </a:r>
          </a:p>
        </p:txBody>
      </p:sp>
      <p:sp>
        <p:nvSpPr>
          <p:cNvPr id="4" name="Slide Number Placeholder 3">
            <a:extLst>
              <a:ext uri="{FF2B5EF4-FFF2-40B4-BE49-F238E27FC236}">
                <a16:creationId xmlns:a16="http://schemas.microsoft.com/office/drawing/2014/main" id="{011776E3-0D61-83A6-7423-E98309C08586}"/>
              </a:ext>
            </a:extLst>
          </p:cNvPr>
          <p:cNvSpPr>
            <a:spLocks noGrp="1"/>
          </p:cNvSpPr>
          <p:nvPr>
            <p:ph type="sldNum" sz="quarter" idx="12"/>
          </p:nvPr>
        </p:nvSpPr>
        <p:spPr/>
        <p:txBody>
          <a:bodyPr/>
          <a:lstStyle/>
          <a:p>
            <a:fld id="{F614FD8E-2B32-414C-808C-9C3DB6C0E6BF}" type="slidenum">
              <a:rPr lang="en-US" smtClean="0"/>
              <a:t>167</a:t>
            </a:fld>
            <a:endParaRPr lang="en-US"/>
          </a:p>
        </p:txBody>
      </p:sp>
    </p:spTree>
    <p:extLst>
      <p:ext uri="{BB962C8B-B14F-4D97-AF65-F5344CB8AC3E}">
        <p14:creationId xmlns:p14="http://schemas.microsoft.com/office/powerpoint/2010/main" val="156860444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67CCD-92E0-B6E1-B029-7404B5D78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25A624-2D2C-1148-E7FF-1DAD95CB2BFE}"/>
              </a:ext>
            </a:extLst>
          </p:cNvPr>
          <p:cNvSpPr>
            <a:spLocks noGrp="1"/>
          </p:cNvSpPr>
          <p:nvPr>
            <p:ph type="title"/>
          </p:nvPr>
        </p:nvSpPr>
        <p:spPr/>
        <p:txBody>
          <a:bodyPr/>
          <a:lstStyle/>
          <a:p>
            <a:pPr algn="r" rtl="1"/>
            <a:r>
              <a:rPr lang="fa-IR" sz="3600" dirty="0"/>
              <a:t>مسئله نمونه: برنامه ریزی کارگاه</a:t>
            </a:r>
            <a:endParaRPr lang="en-US" dirty="0"/>
          </a:p>
        </p:txBody>
      </p:sp>
      <p:sp>
        <p:nvSpPr>
          <p:cNvPr id="3" name="Content Placeholder 2">
            <a:extLst>
              <a:ext uri="{FF2B5EF4-FFF2-40B4-BE49-F238E27FC236}">
                <a16:creationId xmlns:a16="http://schemas.microsoft.com/office/drawing/2014/main" id="{6BF56E4C-F7FB-21FC-42DC-9B60A2774E4A}"/>
              </a:ext>
            </a:extLst>
          </p:cNvPr>
          <p:cNvSpPr>
            <a:spLocks noGrp="1"/>
          </p:cNvSpPr>
          <p:nvPr>
            <p:ph idx="1"/>
          </p:nvPr>
        </p:nvSpPr>
        <p:spPr/>
        <p:txBody>
          <a:bodyPr>
            <a:normAutofit/>
          </a:bodyPr>
          <a:lstStyle/>
          <a:p>
            <a:pPr algn="r" rtl="1"/>
            <a:r>
              <a:rPr lang="fa-IR" sz="2400" dirty="0"/>
              <a:t>مشکل برنامه ریزی مونتاژ خودرو را در نظر بگیرید. </a:t>
            </a:r>
          </a:p>
          <a:p>
            <a:pPr algn="r" rtl="1"/>
            <a:r>
              <a:rPr lang="fa-IR" sz="2400" dirty="0"/>
              <a:t>کل کار از وظایف تشکیل شده است و ما می توانیم هر کار را به عنوان یک متغیر مدل کنیم ، جایی که مقدار هر متغیر زمان شروع کار است که به صورت تعداد دقیقه صحیح بیان می شود.</a:t>
            </a:r>
          </a:p>
          <a:p>
            <a:pPr algn="r" rtl="1"/>
            <a:r>
              <a:rPr lang="fa-IR" sz="2400" dirty="0"/>
              <a:t>محدودیت ها می توانند تاکید کنند که یک کار باید قبل از دیگری انجام شود - به عنوان مثال، یک چرخ باید قبل از قرار دادن </a:t>
            </a:r>
            <a:r>
              <a:rPr lang="en-US" sz="2400" dirty="0"/>
              <a:t>hubcap </a:t>
            </a:r>
            <a:r>
              <a:rPr lang="fa-IR" sz="2400" dirty="0"/>
              <a:t> نصب شود - و اینکه فقط برخی از وظایف می توانند به طور همزمان انجام شوند. </a:t>
            </a:r>
          </a:p>
          <a:p>
            <a:pPr algn="r" rtl="1"/>
            <a:r>
              <a:rPr lang="fa-IR" sz="2400" dirty="0"/>
              <a:t>محدودیت ها همچنین می توانند مشخص کنند که تکمیل یک کار زمان مشخصی می برد.</a:t>
            </a:r>
          </a:p>
        </p:txBody>
      </p:sp>
      <p:sp>
        <p:nvSpPr>
          <p:cNvPr id="4" name="Slide Number Placeholder 3">
            <a:extLst>
              <a:ext uri="{FF2B5EF4-FFF2-40B4-BE49-F238E27FC236}">
                <a16:creationId xmlns:a16="http://schemas.microsoft.com/office/drawing/2014/main" id="{4D64FFD9-E41C-B754-0F12-FB06300B1DEA}"/>
              </a:ext>
            </a:extLst>
          </p:cNvPr>
          <p:cNvSpPr>
            <a:spLocks noGrp="1"/>
          </p:cNvSpPr>
          <p:nvPr>
            <p:ph type="sldNum" sz="quarter" idx="12"/>
          </p:nvPr>
        </p:nvSpPr>
        <p:spPr/>
        <p:txBody>
          <a:bodyPr/>
          <a:lstStyle/>
          <a:p>
            <a:fld id="{F614FD8E-2B32-414C-808C-9C3DB6C0E6BF}" type="slidenum">
              <a:rPr lang="en-US" smtClean="0"/>
              <a:t>168</a:t>
            </a:fld>
            <a:endParaRPr lang="en-US"/>
          </a:p>
        </p:txBody>
      </p:sp>
    </p:spTree>
    <p:extLst>
      <p:ext uri="{BB962C8B-B14F-4D97-AF65-F5344CB8AC3E}">
        <p14:creationId xmlns:p14="http://schemas.microsoft.com/office/powerpoint/2010/main" val="287487063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CDFEC-5FE2-59D9-4F77-EE304076D3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799A5-3669-F044-FDD1-5D24BA186FD1}"/>
              </a:ext>
            </a:extLst>
          </p:cNvPr>
          <p:cNvSpPr>
            <a:spLocks noGrp="1"/>
          </p:cNvSpPr>
          <p:nvPr>
            <p:ph type="title"/>
          </p:nvPr>
        </p:nvSpPr>
        <p:spPr/>
        <p:txBody>
          <a:bodyPr/>
          <a:lstStyle/>
          <a:p>
            <a:pPr algn="r" rtl="1"/>
            <a:r>
              <a:rPr lang="fa-IR" sz="3600" dirty="0"/>
              <a:t>مسئله نمونه: مسئله 8 وزیر </a:t>
            </a:r>
            <a:endParaRPr lang="en-US" dirty="0"/>
          </a:p>
        </p:txBody>
      </p:sp>
      <p:sp>
        <p:nvSpPr>
          <p:cNvPr id="3" name="Content Placeholder 2">
            <a:extLst>
              <a:ext uri="{FF2B5EF4-FFF2-40B4-BE49-F238E27FC236}">
                <a16:creationId xmlns:a16="http://schemas.microsoft.com/office/drawing/2014/main" id="{D8F3CAB4-D177-EE9C-D9BD-63DE2F543D84}"/>
              </a:ext>
            </a:extLst>
          </p:cNvPr>
          <p:cNvSpPr>
            <a:spLocks noGrp="1"/>
          </p:cNvSpPr>
          <p:nvPr>
            <p:ph idx="1"/>
          </p:nvPr>
        </p:nvSpPr>
        <p:spPr/>
        <p:txBody>
          <a:bodyPr>
            <a:normAutofit/>
          </a:bodyPr>
          <a:lstStyle/>
          <a:p>
            <a:pPr algn="r" rtl="1"/>
            <a:r>
              <a:rPr lang="fa-IR" sz="2400" dirty="0"/>
              <a:t>مسئله 8 وزیر همچنین می تواند به عنوان یک </a:t>
            </a:r>
            <a:r>
              <a:rPr lang="en-US" sz="2400" dirty="0"/>
              <a:t>CSP </a:t>
            </a:r>
            <a:r>
              <a:rPr lang="fa-IR" sz="2400" dirty="0"/>
              <a:t> دامنه محدود در نظر گرفته شود، که در آن </a:t>
            </a:r>
            <a:r>
              <a:rPr lang="fa-IR" sz="2400" dirty="0" err="1"/>
              <a:t>متغیرها</a:t>
            </a:r>
            <a:r>
              <a:rPr lang="fa-IR" sz="2400" dirty="0"/>
              <a:t> با ملکه ها در ستون های 1 تا 8 مطابقت دارند و دامنه هر متغیر شماره ردیف های احتمالی را برای ملکه در آن ستون مشخص می کند. </a:t>
            </a:r>
          </a:p>
          <a:p>
            <a:pPr algn="r" rtl="1"/>
            <a:r>
              <a:rPr lang="fa-IR" sz="2400" dirty="0"/>
              <a:t>محدودیت ها می گویند که هیچ دو ملکه </a:t>
            </a:r>
            <a:r>
              <a:rPr lang="fa-IR" sz="2400" dirty="0" err="1"/>
              <a:t>نمی</a:t>
            </a:r>
            <a:r>
              <a:rPr lang="fa-IR" sz="2400" dirty="0"/>
              <a:t> توانند در یک ردیف یا </a:t>
            </a:r>
            <a:r>
              <a:rPr lang="fa-IR" sz="2400" dirty="0" err="1"/>
              <a:t>مورب</a:t>
            </a:r>
            <a:r>
              <a:rPr lang="fa-IR" sz="2400" dirty="0"/>
              <a:t> باشند.</a:t>
            </a:r>
          </a:p>
        </p:txBody>
      </p:sp>
      <p:sp>
        <p:nvSpPr>
          <p:cNvPr id="4" name="Slide Number Placeholder 3">
            <a:extLst>
              <a:ext uri="{FF2B5EF4-FFF2-40B4-BE49-F238E27FC236}">
                <a16:creationId xmlns:a16="http://schemas.microsoft.com/office/drawing/2014/main" id="{BA8B9E77-A8F3-C46F-8315-ECE48EF845F1}"/>
              </a:ext>
            </a:extLst>
          </p:cNvPr>
          <p:cNvSpPr>
            <a:spLocks noGrp="1"/>
          </p:cNvSpPr>
          <p:nvPr>
            <p:ph type="sldNum" sz="quarter" idx="12"/>
          </p:nvPr>
        </p:nvSpPr>
        <p:spPr/>
        <p:txBody>
          <a:bodyPr/>
          <a:lstStyle/>
          <a:p>
            <a:fld id="{F614FD8E-2B32-414C-808C-9C3DB6C0E6BF}" type="slidenum">
              <a:rPr lang="en-US" smtClean="0"/>
              <a:t>169</a:t>
            </a:fld>
            <a:endParaRPr lang="en-US"/>
          </a:p>
        </p:txBody>
      </p:sp>
    </p:spTree>
    <p:extLst>
      <p:ext uri="{BB962C8B-B14F-4D97-AF65-F5344CB8AC3E}">
        <p14:creationId xmlns:p14="http://schemas.microsoft.com/office/powerpoint/2010/main" val="3543729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روانشناسی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انسان و حیوانات چگونه فکر می کنند و عمل می کنند؟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17</a:t>
            </a:fld>
            <a:endParaRPr lang="en-US"/>
          </a:p>
        </p:txBody>
      </p:sp>
    </p:spTree>
    <p:extLst>
      <p:ext uri="{BB962C8B-B14F-4D97-AF65-F5344CB8AC3E}">
        <p14:creationId xmlns:p14="http://schemas.microsoft.com/office/powerpoint/2010/main" val="127568536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D810A-C558-A906-B04B-3C82D08D91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EDF745-686B-DFC3-5FDB-733D851FAAC4}"/>
              </a:ext>
            </a:extLst>
          </p:cNvPr>
          <p:cNvSpPr>
            <a:spLocks noGrp="1"/>
          </p:cNvSpPr>
          <p:nvPr>
            <p:ph type="title"/>
          </p:nvPr>
        </p:nvSpPr>
        <p:spPr/>
        <p:txBody>
          <a:bodyPr/>
          <a:lstStyle/>
          <a:p>
            <a:pPr algn="r" rtl="1"/>
            <a:r>
              <a:rPr lang="fa-IR" sz="3600" dirty="0"/>
              <a:t>مسئله نمونه: </a:t>
            </a:r>
            <a:r>
              <a:rPr lang="fa-IR" sz="3600" dirty="0" err="1"/>
              <a:t>پازل</a:t>
            </a:r>
            <a:r>
              <a:rPr lang="fa-IR" sz="3600" dirty="0"/>
              <a:t> رمزنگاری</a:t>
            </a:r>
            <a:endParaRPr lang="en-US" dirty="0"/>
          </a:p>
        </p:txBody>
      </p:sp>
      <p:sp>
        <p:nvSpPr>
          <p:cNvPr id="3" name="Content Placeholder 2">
            <a:extLst>
              <a:ext uri="{FF2B5EF4-FFF2-40B4-BE49-F238E27FC236}">
                <a16:creationId xmlns:a16="http://schemas.microsoft.com/office/drawing/2014/main" id="{521D503E-EB96-B4D5-36EE-CD9AB7BEEA2E}"/>
              </a:ext>
            </a:extLst>
          </p:cNvPr>
          <p:cNvSpPr>
            <a:spLocks noGrp="1"/>
          </p:cNvSpPr>
          <p:nvPr>
            <p:ph idx="1"/>
          </p:nvPr>
        </p:nvSpPr>
        <p:spPr/>
        <p:txBody>
          <a:bodyPr>
            <a:normAutofit/>
          </a:bodyPr>
          <a:lstStyle/>
          <a:p>
            <a:pPr algn="r" rtl="1"/>
            <a:r>
              <a:rPr lang="fa-IR" sz="2400" dirty="0" err="1"/>
              <a:t>پازل</a:t>
            </a:r>
            <a:r>
              <a:rPr lang="fa-IR" sz="2400" dirty="0"/>
              <a:t> های رمزنگاری</a:t>
            </a:r>
          </a:p>
        </p:txBody>
      </p:sp>
      <p:sp>
        <p:nvSpPr>
          <p:cNvPr id="4" name="Slide Number Placeholder 3">
            <a:extLst>
              <a:ext uri="{FF2B5EF4-FFF2-40B4-BE49-F238E27FC236}">
                <a16:creationId xmlns:a16="http://schemas.microsoft.com/office/drawing/2014/main" id="{0B839C5B-1953-C69C-3356-CEEF6C0DA05B}"/>
              </a:ext>
            </a:extLst>
          </p:cNvPr>
          <p:cNvSpPr>
            <a:spLocks noGrp="1"/>
          </p:cNvSpPr>
          <p:nvPr>
            <p:ph type="sldNum" sz="quarter" idx="12"/>
          </p:nvPr>
        </p:nvSpPr>
        <p:spPr/>
        <p:txBody>
          <a:bodyPr/>
          <a:lstStyle/>
          <a:p>
            <a:fld id="{F614FD8E-2B32-414C-808C-9C3DB6C0E6BF}" type="slidenum">
              <a:rPr lang="en-US" smtClean="0"/>
              <a:t>170</a:t>
            </a:fld>
            <a:endParaRPr lang="en-US"/>
          </a:p>
        </p:txBody>
      </p:sp>
      <p:pic>
        <p:nvPicPr>
          <p:cNvPr id="5" name="Picture 4">
            <a:extLst>
              <a:ext uri="{FF2B5EF4-FFF2-40B4-BE49-F238E27FC236}">
                <a16:creationId xmlns:a16="http://schemas.microsoft.com/office/drawing/2014/main" id="{D5BA9FF2-4609-3DED-2FEB-7441343862F9}"/>
              </a:ext>
            </a:extLst>
          </p:cNvPr>
          <p:cNvPicPr>
            <a:picLocks noChangeAspect="1"/>
          </p:cNvPicPr>
          <p:nvPr/>
        </p:nvPicPr>
        <p:blipFill>
          <a:blip r:embed="rId2"/>
          <a:stretch>
            <a:fillRect/>
          </a:stretch>
        </p:blipFill>
        <p:spPr>
          <a:xfrm>
            <a:off x="1117838" y="2199640"/>
            <a:ext cx="7121293" cy="3272483"/>
          </a:xfrm>
          <a:prstGeom prst="rect">
            <a:avLst/>
          </a:prstGeom>
        </p:spPr>
      </p:pic>
      <p:pic>
        <p:nvPicPr>
          <p:cNvPr id="6" name="Picture 5">
            <a:extLst>
              <a:ext uri="{FF2B5EF4-FFF2-40B4-BE49-F238E27FC236}">
                <a16:creationId xmlns:a16="http://schemas.microsoft.com/office/drawing/2014/main" id="{49AE253E-91CA-6C2C-06E2-7E07586D55C5}"/>
              </a:ext>
            </a:extLst>
          </p:cNvPr>
          <p:cNvPicPr>
            <a:picLocks noChangeAspect="1"/>
          </p:cNvPicPr>
          <p:nvPr/>
        </p:nvPicPr>
        <p:blipFill>
          <a:blip r:embed="rId3"/>
          <a:stretch>
            <a:fillRect/>
          </a:stretch>
        </p:blipFill>
        <p:spPr>
          <a:xfrm>
            <a:off x="8559211" y="3027975"/>
            <a:ext cx="2514951" cy="314369"/>
          </a:xfrm>
          <a:prstGeom prst="rect">
            <a:avLst/>
          </a:prstGeom>
        </p:spPr>
      </p:pic>
      <p:pic>
        <p:nvPicPr>
          <p:cNvPr id="7" name="Picture 6">
            <a:extLst>
              <a:ext uri="{FF2B5EF4-FFF2-40B4-BE49-F238E27FC236}">
                <a16:creationId xmlns:a16="http://schemas.microsoft.com/office/drawing/2014/main" id="{1D38A39D-889D-4BE5-B4FF-3B494E458972}"/>
              </a:ext>
            </a:extLst>
          </p:cNvPr>
          <p:cNvPicPr>
            <a:picLocks noChangeAspect="1"/>
          </p:cNvPicPr>
          <p:nvPr/>
        </p:nvPicPr>
        <p:blipFill>
          <a:blip r:embed="rId4"/>
          <a:stretch>
            <a:fillRect/>
          </a:stretch>
        </p:blipFill>
        <p:spPr>
          <a:xfrm>
            <a:off x="8559211" y="3570944"/>
            <a:ext cx="2829320" cy="1371791"/>
          </a:xfrm>
          <a:prstGeom prst="rect">
            <a:avLst/>
          </a:prstGeom>
        </p:spPr>
      </p:pic>
    </p:spTree>
    <p:extLst>
      <p:ext uri="{BB962C8B-B14F-4D97-AF65-F5344CB8AC3E}">
        <p14:creationId xmlns:p14="http://schemas.microsoft.com/office/powerpoint/2010/main" val="6422875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B0857-172F-C82B-4EEE-F4428743E9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F417AD-AAD8-45AE-149A-5EBCC516206F}"/>
              </a:ext>
            </a:extLst>
          </p:cNvPr>
          <p:cNvSpPr>
            <a:spLocks noGrp="1"/>
          </p:cNvSpPr>
          <p:nvPr>
            <p:ph type="title"/>
          </p:nvPr>
        </p:nvSpPr>
        <p:spPr/>
        <p:txBody>
          <a:bodyPr/>
          <a:lstStyle/>
          <a:p>
            <a:pPr algn="r" rtl="1"/>
            <a:r>
              <a:rPr lang="fa-IR" sz="3600" dirty="0"/>
              <a:t>مسئله نمونه: </a:t>
            </a:r>
            <a:r>
              <a:rPr lang="fa-IR" sz="3600" dirty="0" err="1"/>
              <a:t>پازل</a:t>
            </a:r>
            <a:r>
              <a:rPr lang="fa-IR" sz="3600" dirty="0"/>
              <a:t> رمزنگاری</a:t>
            </a:r>
            <a:endParaRPr lang="en-US" dirty="0"/>
          </a:p>
        </p:txBody>
      </p:sp>
      <p:sp>
        <p:nvSpPr>
          <p:cNvPr id="4" name="Slide Number Placeholder 3">
            <a:extLst>
              <a:ext uri="{FF2B5EF4-FFF2-40B4-BE49-F238E27FC236}">
                <a16:creationId xmlns:a16="http://schemas.microsoft.com/office/drawing/2014/main" id="{4DA94F1D-0E6D-7908-2CC4-206332DC8216}"/>
              </a:ext>
            </a:extLst>
          </p:cNvPr>
          <p:cNvSpPr>
            <a:spLocks noGrp="1"/>
          </p:cNvSpPr>
          <p:nvPr>
            <p:ph type="sldNum" sz="quarter" idx="12"/>
          </p:nvPr>
        </p:nvSpPr>
        <p:spPr/>
        <p:txBody>
          <a:bodyPr/>
          <a:lstStyle/>
          <a:p>
            <a:fld id="{F614FD8E-2B32-414C-808C-9C3DB6C0E6BF}" type="slidenum">
              <a:rPr lang="en-US" smtClean="0"/>
              <a:t>171</a:t>
            </a:fld>
            <a:endParaRPr lang="en-US"/>
          </a:p>
        </p:txBody>
      </p:sp>
      <p:sp>
        <p:nvSpPr>
          <p:cNvPr id="9" name="Content Placeholder 8">
            <a:extLst>
              <a:ext uri="{FF2B5EF4-FFF2-40B4-BE49-F238E27FC236}">
                <a16:creationId xmlns:a16="http://schemas.microsoft.com/office/drawing/2014/main" id="{8D9ABE53-0CEC-AEDC-E22A-D31A2169E4E7}"/>
              </a:ext>
            </a:extLst>
          </p:cNvPr>
          <p:cNvSpPr>
            <a:spLocks noGrp="1"/>
          </p:cNvSpPr>
          <p:nvPr>
            <p:ph idx="1"/>
          </p:nvPr>
        </p:nvSpPr>
        <p:spPr/>
        <p:txBody>
          <a:bodyPr/>
          <a:lstStyle/>
          <a:p>
            <a:endParaRPr lang="en-US"/>
          </a:p>
        </p:txBody>
      </p:sp>
      <p:pic>
        <p:nvPicPr>
          <p:cNvPr id="10" name="Picture 9">
            <a:extLst>
              <a:ext uri="{FF2B5EF4-FFF2-40B4-BE49-F238E27FC236}">
                <a16:creationId xmlns:a16="http://schemas.microsoft.com/office/drawing/2014/main" id="{839A1BB3-EBBF-1E5B-5AEC-695C73E98351}"/>
              </a:ext>
            </a:extLst>
          </p:cNvPr>
          <p:cNvPicPr>
            <a:picLocks noChangeAspect="1"/>
          </p:cNvPicPr>
          <p:nvPr/>
        </p:nvPicPr>
        <p:blipFill>
          <a:blip r:embed="rId2"/>
          <a:stretch>
            <a:fillRect/>
          </a:stretch>
        </p:blipFill>
        <p:spPr>
          <a:xfrm>
            <a:off x="2418396" y="2210704"/>
            <a:ext cx="8564443" cy="2940416"/>
          </a:xfrm>
          <a:prstGeom prst="rect">
            <a:avLst/>
          </a:prstGeom>
        </p:spPr>
      </p:pic>
    </p:spTree>
    <p:extLst>
      <p:ext uri="{BB962C8B-B14F-4D97-AF65-F5344CB8AC3E}">
        <p14:creationId xmlns:p14="http://schemas.microsoft.com/office/powerpoint/2010/main" val="308016936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4A5BB-D57D-40D8-B5C6-5F822C2880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8F3FBB-5FD1-015A-98EC-D72A0BCFD00F}"/>
              </a:ext>
            </a:extLst>
          </p:cNvPr>
          <p:cNvSpPr>
            <a:spLocks noGrp="1"/>
          </p:cNvSpPr>
          <p:nvPr>
            <p:ph type="title"/>
          </p:nvPr>
        </p:nvSpPr>
        <p:spPr/>
        <p:txBody>
          <a:bodyPr/>
          <a:lstStyle/>
          <a:p>
            <a:pPr algn="r" rtl="1"/>
            <a:r>
              <a:rPr lang="fa-IR" sz="3600" dirty="0"/>
              <a:t>مسئله نمونه: </a:t>
            </a:r>
            <a:r>
              <a:rPr lang="fa-IR" sz="3600" dirty="0" err="1"/>
              <a:t>پازل</a:t>
            </a:r>
            <a:r>
              <a:rPr lang="fa-IR" sz="3600" dirty="0"/>
              <a:t> رمزنگاری</a:t>
            </a:r>
            <a:endParaRPr lang="en-US" dirty="0"/>
          </a:p>
        </p:txBody>
      </p:sp>
      <p:sp>
        <p:nvSpPr>
          <p:cNvPr id="4" name="Slide Number Placeholder 3">
            <a:extLst>
              <a:ext uri="{FF2B5EF4-FFF2-40B4-BE49-F238E27FC236}">
                <a16:creationId xmlns:a16="http://schemas.microsoft.com/office/drawing/2014/main" id="{95E1D220-8AEF-D43D-78B0-9A362AFE1F00}"/>
              </a:ext>
            </a:extLst>
          </p:cNvPr>
          <p:cNvSpPr>
            <a:spLocks noGrp="1"/>
          </p:cNvSpPr>
          <p:nvPr>
            <p:ph type="sldNum" sz="quarter" idx="12"/>
          </p:nvPr>
        </p:nvSpPr>
        <p:spPr/>
        <p:txBody>
          <a:bodyPr/>
          <a:lstStyle/>
          <a:p>
            <a:fld id="{F614FD8E-2B32-414C-808C-9C3DB6C0E6BF}" type="slidenum">
              <a:rPr lang="en-US" smtClean="0"/>
              <a:t>172</a:t>
            </a:fld>
            <a:endParaRPr lang="en-US"/>
          </a:p>
        </p:txBody>
      </p:sp>
      <p:sp>
        <p:nvSpPr>
          <p:cNvPr id="9" name="Content Placeholder 8">
            <a:extLst>
              <a:ext uri="{FF2B5EF4-FFF2-40B4-BE49-F238E27FC236}">
                <a16:creationId xmlns:a16="http://schemas.microsoft.com/office/drawing/2014/main" id="{13213933-A831-0CEA-F571-DA6EEAEB46E0}"/>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2D0238BE-3153-C32F-8E88-60E98AACF0C6}"/>
              </a:ext>
            </a:extLst>
          </p:cNvPr>
          <p:cNvPicPr>
            <a:picLocks noChangeAspect="1"/>
          </p:cNvPicPr>
          <p:nvPr/>
        </p:nvPicPr>
        <p:blipFill>
          <a:blip r:embed="rId2"/>
          <a:stretch>
            <a:fillRect/>
          </a:stretch>
        </p:blipFill>
        <p:spPr>
          <a:xfrm>
            <a:off x="2330131" y="1642840"/>
            <a:ext cx="8229600" cy="4591050"/>
          </a:xfrm>
          <a:prstGeom prst="rect">
            <a:avLst/>
          </a:prstGeom>
        </p:spPr>
      </p:pic>
    </p:spTree>
    <p:extLst>
      <p:ext uri="{BB962C8B-B14F-4D97-AF65-F5344CB8AC3E}">
        <p14:creationId xmlns:p14="http://schemas.microsoft.com/office/powerpoint/2010/main" val="267213118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5AC3E-1A57-94B2-0CAF-D0BD3BA3DE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97742C-95F6-D881-7CD0-0D6130866F9F}"/>
              </a:ext>
            </a:extLst>
          </p:cNvPr>
          <p:cNvSpPr>
            <a:spLocks noGrp="1"/>
          </p:cNvSpPr>
          <p:nvPr>
            <p:ph type="title"/>
          </p:nvPr>
        </p:nvSpPr>
        <p:spPr/>
        <p:txBody>
          <a:bodyPr/>
          <a:lstStyle/>
          <a:p>
            <a:pPr algn="r" rtl="1"/>
            <a:r>
              <a:rPr lang="fa-IR" sz="3600" dirty="0"/>
              <a:t>مسئله نمونه: </a:t>
            </a:r>
            <a:r>
              <a:rPr lang="fa-IR" sz="3600" dirty="0" err="1"/>
              <a:t>پازل</a:t>
            </a:r>
            <a:r>
              <a:rPr lang="fa-IR" sz="3600" dirty="0"/>
              <a:t> </a:t>
            </a:r>
            <a:r>
              <a:rPr lang="fa-IR" sz="3600" dirty="0" err="1"/>
              <a:t>سودوکو</a:t>
            </a:r>
            <a:endParaRPr lang="en-US" dirty="0"/>
          </a:p>
        </p:txBody>
      </p:sp>
      <p:sp>
        <p:nvSpPr>
          <p:cNvPr id="3" name="Content Placeholder 2">
            <a:extLst>
              <a:ext uri="{FF2B5EF4-FFF2-40B4-BE49-F238E27FC236}">
                <a16:creationId xmlns:a16="http://schemas.microsoft.com/office/drawing/2014/main" id="{654117F0-4F5C-820C-6FC9-DC336C787488}"/>
              </a:ext>
            </a:extLst>
          </p:cNvPr>
          <p:cNvSpPr>
            <a:spLocks noGrp="1"/>
          </p:cNvSpPr>
          <p:nvPr>
            <p:ph idx="1"/>
          </p:nvPr>
        </p:nvSpPr>
        <p:spPr>
          <a:xfrm>
            <a:off x="5947984" y="2133600"/>
            <a:ext cx="5556628" cy="3777622"/>
          </a:xfrm>
        </p:spPr>
        <p:txBody>
          <a:bodyPr>
            <a:normAutofit/>
          </a:bodyPr>
          <a:lstStyle/>
          <a:p>
            <a:pPr algn="r" rtl="1"/>
            <a:r>
              <a:rPr lang="fa-IR" sz="2400" dirty="0" err="1"/>
              <a:t>پازل</a:t>
            </a:r>
            <a:r>
              <a:rPr lang="fa-IR" sz="2400" dirty="0"/>
              <a:t> محبوب </a:t>
            </a:r>
            <a:r>
              <a:rPr lang="fa-IR" sz="2400" dirty="0" err="1"/>
              <a:t>سودوکو</a:t>
            </a:r>
            <a:r>
              <a:rPr lang="fa-IR" sz="2400" dirty="0"/>
              <a:t> یک مسئله </a:t>
            </a:r>
            <a:r>
              <a:rPr lang="fa-IR" sz="2400" dirty="0" err="1"/>
              <a:t>ارضای</a:t>
            </a:r>
            <a:r>
              <a:rPr lang="fa-IR" sz="2400" dirty="0"/>
              <a:t> محدودیت محبوب است. </a:t>
            </a:r>
          </a:p>
          <a:p>
            <a:pPr algn="r" rtl="1"/>
            <a:r>
              <a:rPr lang="fa-IR" sz="2400" dirty="0"/>
              <a:t>یک </a:t>
            </a:r>
            <a:r>
              <a:rPr lang="fa-IR" sz="2400" dirty="0" err="1"/>
              <a:t>پازل</a:t>
            </a:r>
            <a:r>
              <a:rPr lang="fa-IR" sz="2400" dirty="0"/>
              <a:t> </a:t>
            </a:r>
            <a:r>
              <a:rPr lang="fa-IR" sz="2400" dirty="0" err="1"/>
              <a:t>سودوکو</a:t>
            </a:r>
            <a:r>
              <a:rPr lang="fa-IR" sz="2400" dirty="0"/>
              <a:t> از 81 مربع تشکیل شده است که برخی از آنها در ابتدا با ارقام 1 تا 9 پر می شوند. </a:t>
            </a:r>
          </a:p>
          <a:p>
            <a:pPr algn="r" rtl="1"/>
            <a:r>
              <a:rPr lang="fa-IR" sz="2400" dirty="0"/>
              <a:t>شما باید تمام مربع های باقی مانده را پر کنید به طوری که هیچ رقمی دو بار در هیچ ردیف، ستون یا جعبه ای ظاهر نشود. </a:t>
            </a:r>
          </a:p>
        </p:txBody>
      </p:sp>
      <p:sp>
        <p:nvSpPr>
          <p:cNvPr id="4" name="Slide Number Placeholder 3">
            <a:extLst>
              <a:ext uri="{FF2B5EF4-FFF2-40B4-BE49-F238E27FC236}">
                <a16:creationId xmlns:a16="http://schemas.microsoft.com/office/drawing/2014/main" id="{3A8604AF-CD6F-C9A9-4B75-07173D85D7D0}"/>
              </a:ext>
            </a:extLst>
          </p:cNvPr>
          <p:cNvSpPr>
            <a:spLocks noGrp="1"/>
          </p:cNvSpPr>
          <p:nvPr>
            <p:ph type="sldNum" sz="quarter" idx="12"/>
          </p:nvPr>
        </p:nvSpPr>
        <p:spPr/>
        <p:txBody>
          <a:bodyPr/>
          <a:lstStyle/>
          <a:p>
            <a:fld id="{F614FD8E-2B32-414C-808C-9C3DB6C0E6BF}" type="slidenum">
              <a:rPr lang="en-US" smtClean="0"/>
              <a:t>173</a:t>
            </a:fld>
            <a:endParaRPr lang="en-US"/>
          </a:p>
        </p:txBody>
      </p:sp>
      <p:pic>
        <p:nvPicPr>
          <p:cNvPr id="8" name="Picture 7">
            <a:extLst>
              <a:ext uri="{FF2B5EF4-FFF2-40B4-BE49-F238E27FC236}">
                <a16:creationId xmlns:a16="http://schemas.microsoft.com/office/drawing/2014/main" id="{8021BF8D-0DD4-DBE5-F1DF-03709615042F}"/>
              </a:ext>
            </a:extLst>
          </p:cNvPr>
          <p:cNvPicPr>
            <a:picLocks noChangeAspect="1"/>
          </p:cNvPicPr>
          <p:nvPr/>
        </p:nvPicPr>
        <p:blipFill>
          <a:blip r:embed="rId2"/>
          <a:stretch>
            <a:fillRect/>
          </a:stretch>
        </p:blipFill>
        <p:spPr>
          <a:xfrm>
            <a:off x="2035776" y="2045681"/>
            <a:ext cx="3912208" cy="3865541"/>
          </a:xfrm>
          <a:prstGeom prst="rect">
            <a:avLst/>
          </a:prstGeom>
        </p:spPr>
      </p:pic>
    </p:spTree>
    <p:extLst>
      <p:ext uri="{BB962C8B-B14F-4D97-AF65-F5344CB8AC3E}">
        <p14:creationId xmlns:p14="http://schemas.microsoft.com/office/powerpoint/2010/main" val="280673113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C7218-9334-49D2-7DB0-0BC4AF08CB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3E1A02-D953-821B-548B-21198891226C}"/>
              </a:ext>
            </a:extLst>
          </p:cNvPr>
          <p:cNvSpPr>
            <a:spLocks noGrp="1"/>
          </p:cNvSpPr>
          <p:nvPr>
            <p:ph type="title"/>
          </p:nvPr>
        </p:nvSpPr>
        <p:spPr/>
        <p:txBody>
          <a:bodyPr/>
          <a:lstStyle/>
          <a:p>
            <a:pPr algn="r" rtl="1"/>
            <a:r>
              <a:rPr lang="fa-IR" sz="3600" dirty="0"/>
              <a:t>انتشار محدودیت: استنتاج در </a:t>
            </a:r>
            <a:r>
              <a:rPr lang="en-US" sz="3600" dirty="0"/>
              <a:t>CSP </a:t>
            </a:r>
            <a:r>
              <a:rPr lang="fa-IR" sz="3600" dirty="0"/>
              <a:t>ها</a:t>
            </a:r>
            <a:endParaRPr lang="en-US" dirty="0"/>
          </a:p>
        </p:txBody>
      </p:sp>
      <p:sp>
        <p:nvSpPr>
          <p:cNvPr id="3" name="Content Placeholder 2">
            <a:extLst>
              <a:ext uri="{FF2B5EF4-FFF2-40B4-BE49-F238E27FC236}">
                <a16:creationId xmlns:a16="http://schemas.microsoft.com/office/drawing/2014/main" id="{6B701337-7B29-A8D9-2F05-1168B2846BFF}"/>
              </a:ext>
            </a:extLst>
          </p:cNvPr>
          <p:cNvSpPr>
            <a:spLocks noGrp="1"/>
          </p:cNvSpPr>
          <p:nvPr>
            <p:ph idx="1"/>
          </p:nvPr>
        </p:nvSpPr>
        <p:spPr/>
        <p:txBody>
          <a:bodyPr>
            <a:normAutofit lnSpcReduction="10000"/>
          </a:bodyPr>
          <a:lstStyle/>
          <a:p>
            <a:pPr algn="r" rtl="1"/>
            <a:r>
              <a:rPr lang="fa-IR" sz="2400" dirty="0"/>
              <a:t>در </a:t>
            </a:r>
            <a:r>
              <a:rPr lang="en-US" sz="2400" dirty="0"/>
              <a:t>CSP</a:t>
            </a:r>
            <a:r>
              <a:rPr lang="fa-IR" sz="2400" dirty="0"/>
              <a:t> می توان با انتخاب یک تخصیص متغیر جدید </a:t>
            </a:r>
            <a:r>
              <a:rPr lang="fa-IR" sz="2400" dirty="0" err="1"/>
              <a:t>جانشینان</a:t>
            </a:r>
            <a:r>
              <a:rPr lang="fa-IR" sz="2400" dirty="0"/>
              <a:t> را ایجاد کرد، یا می توان نوع خاصی از استنتاج به نام </a:t>
            </a:r>
            <a:r>
              <a:rPr lang="fa-IR" sz="2400" dirty="0">
                <a:solidFill>
                  <a:schemeClr val="accent2">
                    <a:lumMod val="75000"/>
                  </a:schemeClr>
                </a:solidFill>
              </a:rPr>
              <a:t>انتشار محدودیت </a:t>
            </a:r>
            <a:r>
              <a:rPr lang="fa-IR" sz="2400" dirty="0"/>
              <a:t>را انجام داد یعنی استفاده از محدودیت ها برای کاهش تعداد مقادیر قانونی برای یک متغیر، که به نوبه خود می تواند مقادیر قانونی متغیر دیگر را کاهش دهد و غیره.</a:t>
            </a:r>
          </a:p>
          <a:p>
            <a:pPr algn="r" rtl="1"/>
            <a:r>
              <a:rPr lang="fa-IR" sz="2400" dirty="0"/>
              <a:t>ایده این است که این کار گزینه های کمتری را برای در نظر گرفتن هنگام انتخاب بعدی یک تکلیف متغیر باقی می گذارد.</a:t>
            </a:r>
          </a:p>
          <a:p>
            <a:pPr algn="r" rtl="1"/>
            <a:r>
              <a:rPr lang="fa-IR" sz="2400" dirty="0"/>
              <a:t>ایده اصلی حفظ </a:t>
            </a:r>
            <a:r>
              <a:rPr lang="fa-IR" sz="2400" dirty="0">
                <a:solidFill>
                  <a:schemeClr val="accent2">
                    <a:lumMod val="75000"/>
                  </a:schemeClr>
                </a:solidFill>
              </a:rPr>
              <a:t>سازگاری محلی </a:t>
            </a:r>
            <a:r>
              <a:rPr lang="fa-IR" sz="2400" dirty="0"/>
              <a:t>است. اگر هر متغیر را به عنوان یک گره در یک نمودار در نظر بگیریم و هر محدودیت </a:t>
            </a:r>
            <a:r>
              <a:rPr lang="fa-IR" sz="2400" dirty="0" err="1"/>
              <a:t>دودویی</a:t>
            </a:r>
            <a:r>
              <a:rPr lang="fa-IR" sz="2400" dirty="0"/>
              <a:t> را به عنوان یک لبه در نظر بگیریم، فرآیند اعمال سازگاری محلی در هر قسمت از نمودار باعث می شود مقادیر ناسازگار در سراسر نمودار حذف شوند.</a:t>
            </a:r>
          </a:p>
        </p:txBody>
      </p:sp>
      <p:sp>
        <p:nvSpPr>
          <p:cNvPr id="4" name="Slide Number Placeholder 3">
            <a:extLst>
              <a:ext uri="{FF2B5EF4-FFF2-40B4-BE49-F238E27FC236}">
                <a16:creationId xmlns:a16="http://schemas.microsoft.com/office/drawing/2014/main" id="{1671436B-FF7F-50AD-6665-1300D0C0ABEE}"/>
              </a:ext>
            </a:extLst>
          </p:cNvPr>
          <p:cNvSpPr>
            <a:spLocks noGrp="1"/>
          </p:cNvSpPr>
          <p:nvPr>
            <p:ph type="sldNum" sz="quarter" idx="12"/>
          </p:nvPr>
        </p:nvSpPr>
        <p:spPr/>
        <p:txBody>
          <a:bodyPr/>
          <a:lstStyle/>
          <a:p>
            <a:fld id="{F614FD8E-2B32-414C-808C-9C3DB6C0E6BF}" type="slidenum">
              <a:rPr lang="en-US" smtClean="0"/>
              <a:t>174</a:t>
            </a:fld>
            <a:endParaRPr lang="en-US"/>
          </a:p>
        </p:txBody>
      </p:sp>
    </p:spTree>
    <p:extLst>
      <p:ext uri="{BB962C8B-B14F-4D97-AF65-F5344CB8AC3E}">
        <p14:creationId xmlns:p14="http://schemas.microsoft.com/office/powerpoint/2010/main" val="294219242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D1A83-856A-5733-02D7-464F274859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9AA330-3089-F289-8A54-2A14AD03E9B2}"/>
              </a:ext>
            </a:extLst>
          </p:cNvPr>
          <p:cNvSpPr>
            <a:spLocks noGrp="1"/>
          </p:cNvSpPr>
          <p:nvPr>
            <p:ph type="title"/>
          </p:nvPr>
        </p:nvSpPr>
        <p:spPr/>
        <p:txBody>
          <a:bodyPr/>
          <a:lstStyle/>
          <a:p>
            <a:pPr algn="r" rtl="1"/>
            <a:r>
              <a:rPr lang="fa-IR" sz="3600" dirty="0"/>
              <a:t>انواع سازگاری محلی</a:t>
            </a:r>
            <a:endParaRPr lang="en-US" dirty="0"/>
          </a:p>
        </p:txBody>
      </p:sp>
      <p:sp>
        <p:nvSpPr>
          <p:cNvPr id="3" name="Content Placeholder 2">
            <a:extLst>
              <a:ext uri="{FF2B5EF4-FFF2-40B4-BE49-F238E27FC236}">
                <a16:creationId xmlns:a16="http://schemas.microsoft.com/office/drawing/2014/main" id="{8474B80F-FA0E-AB63-595F-3C9EFD03D8FF}"/>
              </a:ext>
            </a:extLst>
          </p:cNvPr>
          <p:cNvSpPr>
            <a:spLocks noGrp="1"/>
          </p:cNvSpPr>
          <p:nvPr>
            <p:ph idx="1"/>
          </p:nvPr>
        </p:nvSpPr>
        <p:spPr/>
        <p:txBody>
          <a:bodyPr>
            <a:normAutofit/>
          </a:bodyPr>
          <a:lstStyle/>
          <a:p>
            <a:pPr algn="r" rtl="1"/>
            <a:r>
              <a:rPr lang="fa-IR" sz="2400" dirty="0">
                <a:solidFill>
                  <a:schemeClr val="accent2">
                    <a:lumMod val="75000"/>
                  </a:schemeClr>
                </a:solidFill>
              </a:rPr>
              <a:t>سازگاری گره</a:t>
            </a:r>
            <a:r>
              <a:rPr lang="fa-IR" sz="2400" dirty="0"/>
              <a:t>: تمام مقادیر دامنه یک متغیر محدودیت های </a:t>
            </a:r>
            <a:r>
              <a:rPr lang="fa-IR" sz="2400" dirty="0" err="1"/>
              <a:t>یکتایی</a:t>
            </a:r>
            <a:r>
              <a:rPr lang="fa-IR" sz="2400" dirty="0"/>
              <a:t> را </a:t>
            </a:r>
            <a:r>
              <a:rPr lang="fa-IR" sz="2400" dirty="0" err="1"/>
              <a:t>براورده</a:t>
            </a:r>
            <a:r>
              <a:rPr lang="fa-IR" sz="2400" dirty="0"/>
              <a:t> می کند.</a:t>
            </a:r>
          </a:p>
          <a:p>
            <a:pPr algn="r" rtl="1"/>
            <a:r>
              <a:rPr lang="fa-IR" sz="2400" dirty="0">
                <a:solidFill>
                  <a:schemeClr val="accent2">
                    <a:lumMod val="75000"/>
                  </a:schemeClr>
                </a:solidFill>
              </a:rPr>
              <a:t>سازگاری یال</a:t>
            </a:r>
            <a:r>
              <a:rPr lang="fa-IR" sz="2400" dirty="0"/>
              <a:t>: یک متغیر در یک </a:t>
            </a:r>
            <a:r>
              <a:rPr lang="en-US" sz="2400" dirty="0"/>
              <a:t>CSP </a:t>
            </a:r>
            <a:r>
              <a:rPr lang="fa-IR" sz="2400" dirty="0"/>
              <a:t> در صورتی دارای سازگاری یال است که هر مقدار در دامنه آن، محدودیت های </a:t>
            </a:r>
            <a:r>
              <a:rPr lang="fa-IR" sz="2400" dirty="0" err="1"/>
              <a:t>دودویی</a:t>
            </a:r>
            <a:r>
              <a:rPr lang="fa-IR" sz="2400" dirty="0"/>
              <a:t> آن متغیر را برآورده کند. به طور رسمی تر، </a:t>
            </a:r>
            <a:r>
              <a:rPr lang="en-US" sz="2400" dirty="0"/>
              <a:t>X</a:t>
            </a:r>
            <a:r>
              <a:rPr lang="en-US" sz="2400" baseline="-25000" dirty="0"/>
              <a:t>i</a:t>
            </a:r>
            <a:r>
              <a:rPr lang="fa-IR" sz="2400" dirty="0"/>
              <a:t> با توجه به متغیر دیگری مانند </a:t>
            </a:r>
            <a:r>
              <a:rPr lang="en-US" sz="2400" dirty="0" err="1"/>
              <a:t>X</a:t>
            </a:r>
            <a:r>
              <a:rPr lang="en-US" sz="2400" baseline="-25000" dirty="0" err="1"/>
              <a:t>j</a:t>
            </a:r>
            <a:r>
              <a:rPr lang="fa-IR" sz="2400" dirty="0"/>
              <a:t> سازگار یال است، اگر برای هر مقدار در دامنه فعلی </a:t>
            </a:r>
            <a:r>
              <a:rPr lang="en-US" sz="2400" dirty="0"/>
              <a:t>D</a:t>
            </a:r>
            <a:r>
              <a:rPr lang="en-US" sz="2400" baseline="-25000" dirty="0"/>
              <a:t>i</a:t>
            </a:r>
            <a:r>
              <a:rPr lang="fa-IR" sz="2400" dirty="0"/>
              <a:t> مقداری در دامنه </a:t>
            </a:r>
            <a:r>
              <a:rPr lang="en-US" sz="2400" dirty="0" err="1"/>
              <a:t>D</a:t>
            </a:r>
            <a:r>
              <a:rPr lang="en-US" sz="2400" baseline="-25000" dirty="0" err="1"/>
              <a:t>j</a:t>
            </a:r>
            <a:r>
              <a:rPr lang="fa-IR" sz="2400" dirty="0"/>
              <a:t> وجود داشته باشد که محدودیت </a:t>
            </a:r>
            <a:r>
              <a:rPr lang="fa-IR" sz="2400" dirty="0" err="1"/>
              <a:t>دودویی</a:t>
            </a:r>
            <a:r>
              <a:rPr lang="fa-IR" sz="2400" dirty="0"/>
              <a:t> روی یال </a:t>
            </a:r>
            <a:r>
              <a:rPr lang="en-US" sz="2400" dirty="0"/>
              <a:t>(X</a:t>
            </a:r>
            <a:r>
              <a:rPr lang="en-US" sz="2400" baseline="-25000" dirty="0"/>
              <a:t>i</a:t>
            </a:r>
            <a:r>
              <a:rPr lang="en-US" sz="2400" dirty="0"/>
              <a:t>, </a:t>
            </a:r>
            <a:r>
              <a:rPr lang="en-US" sz="2400" dirty="0" err="1"/>
              <a:t>X</a:t>
            </a:r>
            <a:r>
              <a:rPr lang="en-US" sz="2400" baseline="-25000" dirty="0" err="1"/>
              <a:t>j</a:t>
            </a:r>
            <a:r>
              <a:rPr lang="en-US" sz="2400" dirty="0"/>
              <a:t>)</a:t>
            </a:r>
            <a:r>
              <a:rPr lang="fa-IR" sz="2400" dirty="0"/>
              <a:t> را برآورده کند.</a:t>
            </a:r>
            <a:endParaRPr lang="en-US" sz="2400" dirty="0"/>
          </a:p>
          <a:p>
            <a:pPr algn="r" rtl="1"/>
            <a:r>
              <a:rPr lang="fa-IR" sz="2400" dirty="0">
                <a:solidFill>
                  <a:schemeClr val="accent2">
                    <a:lumMod val="75000"/>
                  </a:schemeClr>
                </a:solidFill>
              </a:rPr>
              <a:t>سازگاری مسیر</a:t>
            </a:r>
            <a:r>
              <a:rPr lang="fa-IR" sz="2400" dirty="0"/>
              <a:t>: یک مجموعه </a:t>
            </a:r>
            <a:r>
              <a:rPr lang="fa-IR" sz="2400" dirty="0" err="1"/>
              <a:t>دومتغیری</a:t>
            </a:r>
            <a:r>
              <a:rPr lang="fa-IR" sz="2400" dirty="0"/>
              <a:t> {</a:t>
            </a:r>
            <a:r>
              <a:rPr lang="en-US" sz="2400" i="1" dirty="0"/>
              <a:t>X</a:t>
            </a:r>
            <a:r>
              <a:rPr lang="en-US" sz="2400" i="1" baseline="-25000" dirty="0"/>
              <a:t>i</a:t>
            </a:r>
            <a:r>
              <a:rPr lang="en-US" sz="2400" i="1" dirty="0"/>
              <a:t>, </a:t>
            </a:r>
            <a:r>
              <a:rPr lang="en-US" sz="2400" i="1" dirty="0" err="1"/>
              <a:t>X</a:t>
            </a:r>
            <a:r>
              <a:rPr lang="en-US" sz="2400" i="1" baseline="-25000" dirty="0" err="1"/>
              <a:t>j</a:t>
            </a:r>
            <a:r>
              <a:rPr lang="fa-IR" sz="2400" dirty="0"/>
              <a:t>}سازگار مسیر نسبت به متغیر سومی مانند </a:t>
            </a:r>
            <a:r>
              <a:rPr lang="en-US" sz="2400" dirty="0" err="1"/>
              <a:t>Xm</a:t>
            </a:r>
            <a:r>
              <a:rPr lang="fa-IR" sz="2400" dirty="0"/>
              <a:t>  است اگر برای هر </a:t>
            </a:r>
            <a:r>
              <a:rPr lang="fa-IR" sz="2400" dirty="0" err="1"/>
              <a:t>مقداردهی</a:t>
            </a:r>
            <a:r>
              <a:rPr lang="fa-IR" sz="2400" dirty="0"/>
              <a:t> مانند  </a:t>
            </a:r>
            <a:r>
              <a:rPr lang="en-US" sz="2400" dirty="0"/>
              <a:t>{</a:t>
            </a:r>
            <a:r>
              <a:rPr lang="en-US" sz="2400" i="1" dirty="0"/>
              <a:t>X</a:t>
            </a:r>
            <a:r>
              <a:rPr lang="en-US" sz="2400" i="1" baseline="-25000" dirty="0"/>
              <a:t>i</a:t>
            </a:r>
            <a:r>
              <a:rPr lang="en-US" sz="2400" i="1" dirty="0"/>
              <a:t>=a, </a:t>
            </a:r>
            <a:r>
              <a:rPr lang="en-US" sz="2400" i="1" dirty="0" err="1"/>
              <a:t>x</a:t>
            </a:r>
            <a:r>
              <a:rPr lang="en-US" sz="2400" i="1" baseline="-25000" dirty="0" err="1"/>
              <a:t>j</a:t>
            </a:r>
            <a:r>
              <a:rPr lang="en-US" sz="2400" i="1" dirty="0"/>
              <a:t>=b</a:t>
            </a:r>
            <a:r>
              <a:rPr lang="en-US" sz="2400" dirty="0"/>
              <a:t>}</a:t>
            </a:r>
            <a:r>
              <a:rPr lang="fa-IR" sz="2400" dirty="0"/>
              <a:t>  مقداری برای </a:t>
            </a:r>
            <a:r>
              <a:rPr lang="en-US" sz="2400" dirty="0" err="1"/>
              <a:t>Xm</a:t>
            </a:r>
            <a:r>
              <a:rPr lang="fa-IR" sz="2400" dirty="0"/>
              <a:t> پیدا شود که محدودیت های </a:t>
            </a:r>
            <a:r>
              <a:rPr lang="fa-IR" sz="2400" dirty="0" err="1"/>
              <a:t>دودویی</a:t>
            </a:r>
            <a:r>
              <a:rPr lang="fa-IR" sz="2400" dirty="0"/>
              <a:t> {</a:t>
            </a:r>
            <a:r>
              <a:rPr lang="en-US" sz="2400" dirty="0"/>
              <a:t>Xi, </a:t>
            </a:r>
            <a:r>
              <a:rPr lang="en-US" sz="2400" dirty="0" err="1"/>
              <a:t>Xm</a:t>
            </a:r>
            <a:r>
              <a:rPr lang="fa-IR" sz="2400" dirty="0"/>
              <a:t>} و {</a:t>
            </a:r>
            <a:r>
              <a:rPr lang="en-US" sz="2400" dirty="0" err="1"/>
              <a:t>Xm</a:t>
            </a:r>
            <a:r>
              <a:rPr lang="en-US" sz="2400" dirty="0"/>
              <a:t>, </a:t>
            </a:r>
            <a:r>
              <a:rPr lang="en-US" sz="2400" dirty="0" err="1"/>
              <a:t>Xj</a:t>
            </a:r>
            <a:r>
              <a:rPr lang="fa-IR" sz="2400" dirty="0"/>
              <a:t>} را </a:t>
            </a:r>
            <a:r>
              <a:rPr lang="fa-IR" sz="2400" dirty="0" err="1"/>
              <a:t>براورده</a:t>
            </a:r>
            <a:r>
              <a:rPr lang="fa-IR" sz="2400" dirty="0"/>
              <a:t> کند</a:t>
            </a:r>
          </a:p>
        </p:txBody>
      </p:sp>
      <p:sp>
        <p:nvSpPr>
          <p:cNvPr id="4" name="Slide Number Placeholder 3">
            <a:extLst>
              <a:ext uri="{FF2B5EF4-FFF2-40B4-BE49-F238E27FC236}">
                <a16:creationId xmlns:a16="http://schemas.microsoft.com/office/drawing/2014/main" id="{65FFCD38-3F28-7170-408B-77C3C88BDDD6}"/>
              </a:ext>
            </a:extLst>
          </p:cNvPr>
          <p:cNvSpPr>
            <a:spLocks noGrp="1"/>
          </p:cNvSpPr>
          <p:nvPr>
            <p:ph type="sldNum" sz="quarter" idx="12"/>
          </p:nvPr>
        </p:nvSpPr>
        <p:spPr/>
        <p:txBody>
          <a:bodyPr/>
          <a:lstStyle/>
          <a:p>
            <a:fld id="{F614FD8E-2B32-414C-808C-9C3DB6C0E6BF}" type="slidenum">
              <a:rPr lang="en-US" smtClean="0"/>
              <a:t>175</a:t>
            </a:fld>
            <a:endParaRPr lang="en-US"/>
          </a:p>
        </p:txBody>
      </p:sp>
    </p:spTree>
    <p:extLst>
      <p:ext uri="{BB962C8B-B14F-4D97-AF65-F5344CB8AC3E}">
        <p14:creationId xmlns:p14="http://schemas.microsoft.com/office/powerpoint/2010/main" val="58485553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3C608-6B9F-529E-A579-F73ACBEE1389}"/>
              </a:ext>
            </a:extLst>
          </p:cNvPr>
          <p:cNvSpPr>
            <a:spLocks noGrp="1"/>
          </p:cNvSpPr>
          <p:nvPr>
            <p:ph type="title"/>
          </p:nvPr>
        </p:nvSpPr>
        <p:spPr/>
        <p:txBody>
          <a:bodyPr/>
          <a:lstStyle/>
          <a:p>
            <a:pPr algn="r" rtl="1"/>
            <a:r>
              <a:rPr lang="fa-IR" dirty="0"/>
              <a:t>مثال</a:t>
            </a:r>
            <a:endParaRPr lang="en-US" dirty="0"/>
          </a:p>
        </p:txBody>
      </p:sp>
      <p:sp>
        <p:nvSpPr>
          <p:cNvPr id="3" name="Content Placeholder 2">
            <a:extLst>
              <a:ext uri="{FF2B5EF4-FFF2-40B4-BE49-F238E27FC236}">
                <a16:creationId xmlns:a16="http://schemas.microsoft.com/office/drawing/2014/main" id="{EE77F03C-5947-0906-1E59-60485AE0CBAF}"/>
              </a:ext>
            </a:extLst>
          </p:cNvPr>
          <p:cNvSpPr>
            <a:spLocks noGrp="1"/>
          </p:cNvSpPr>
          <p:nvPr>
            <p:ph idx="1"/>
          </p:nvPr>
        </p:nvSpPr>
        <p:spPr/>
        <p:txBody>
          <a:bodyPr>
            <a:normAutofit/>
          </a:bodyPr>
          <a:lstStyle/>
          <a:p>
            <a:pPr algn="r" rtl="1"/>
            <a:r>
              <a:rPr lang="fa-IR" sz="2400" dirty="0"/>
              <a:t>دو متغیر </a:t>
            </a:r>
            <a:r>
              <a:rPr lang="en-US" sz="2400" dirty="0"/>
              <a:t>X</a:t>
            </a:r>
            <a:r>
              <a:rPr lang="fa-IR" sz="2400" dirty="0"/>
              <a:t> و </a:t>
            </a:r>
            <a:r>
              <a:rPr lang="en-US" sz="2400" dirty="0"/>
              <a:t>Y</a:t>
            </a:r>
            <a:r>
              <a:rPr lang="fa-IR" sz="2400" dirty="0"/>
              <a:t> با دامنه های </a:t>
            </a:r>
            <a:r>
              <a:rPr lang="en-US" sz="2400" dirty="0"/>
              <a:t>Dx={0,1,2,3}</a:t>
            </a:r>
            <a:r>
              <a:rPr lang="fa-IR" sz="2400" dirty="0"/>
              <a:t> و </a:t>
            </a:r>
            <a:r>
              <a:rPr lang="en-US" sz="2400" dirty="0"/>
              <a:t>Dy={1,4,9,12,15}</a:t>
            </a:r>
            <a:r>
              <a:rPr lang="fa-IR" sz="2400" dirty="0"/>
              <a:t> در نظر بگیرید که دارای محدودیت </a:t>
            </a:r>
            <a:r>
              <a:rPr lang="en-US" sz="2400" dirty="0"/>
              <a:t>X=Y</a:t>
            </a:r>
            <a:r>
              <a:rPr lang="en-US" sz="2400" baseline="30000" dirty="0"/>
              <a:t>2</a:t>
            </a:r>
            <a:r>
              <a:rPr lang="fa-IR" sz="2400" dirty="0"/>
              <a:t> است. </a:t>
            </a:r>
          </a:p>
          <a:p>
            <a:pPr algn="r" rtl="1"/>
            <a:r>
              <a:rPr lang="fa-IR" sz="2400" dirty="0"/>
              <a:t>اگر سازگاری یال را بخواهیم برای </a:t>
            </a:r>
            <a:r>
              <a:rPr lang="en-US" sz="2400" dirty="0"/>
              <a:t>X</a:t>
            </a:r>
            <a:r>
              <a:rPr lang="fa-IR" sz="2400" dirty="0"/>
              <a:t> برقرار کنیم دامنه های دو متغیر چه تغییری می کند؟</a:t>
            </a:r>
          </a:p>
          <a:p>
            <a:pPr lvl="1" algn="r" rtl="1"/>
            <a:r>
              <a:rPr lang="fa-IR" sz="2000" dirty="0">
                <a:solidFill>
                  <a:schemeClr val="accent2">
                    <a:lumMod val="75000"/>
                  </a:schemeClr>
                </a:solidFill>
              </a:rPr>
              <a:t>صفر از دامنه </a:t>
            </a:r>
            <a:r>
              <a:rPr lang="en-US" sz="2000" dirty="0">
                <a:solidFill>
                  <a:schemeClr val="accent2">
                    <a:lumMod val="75000"/>
                  </a:schemeClr>
                </a:solidFill>
              </a:rPr>
              <a:t>X</a:t>
            </a:r>
            <a:r>
              <a:rPr lang="fa-IR" sz="2000" dirty="0">
                <a:solidFill>
                  <a:schemeClr val="accent2">
                    <a:lumMod val="75000"/>
                  </a:schemeClr>
                </a:solidFill>
              </a:rPr>
              <a:t> حذف می شود یعنی </a:t>
            </a:r>
            <a:r>
              <a:rPr lang="en-US" sz="2000" dirty="0">
                <a:solidFill>
                  <a:schemeClr val="accent2">
                    <a:lumMod val="75000"/>
                  </a:schemeClr>
                </a:solidFill>
              </a:rPr>
              <a:t>Dx={1,2,3}</a:t>
            </a:r>
            <a:endParaRPr lang="fa-IR" sz="2000" dirty="0">
              <a:solidFill>
                <a:schemeClr val="accent2">
                  <a:lumMod val="75000"/>
                </a:schemeClr>
              </a:solidFill>
            </a:endParaRPr>
          </a:p>
          <a:p>
            <a:pPr algn="r" rtl="1"/>
            <a:r>
              <a:rPr lang="fa-IR" sz="2400" dirty="0"/>
              <a:t>اگر سازگاری یال را بخواهیم برای </a:t>
            </a:r>
            <a:r>
              <a:rPr lang="en-US" sz="2400" dirty="0"/>
              <a:t>Y</a:t>
            </a:r>
            <a:r>
              <a:rPr lang="fa-IR" sz="2400" dirty="0"/>
              <a:t> برقرار کنیم چطور؟</a:t>
            </a:r>
            <a:endParaRPr lang="en-US" sz="2400" dirty="0"/>
          </a:p>
          <a:p>
            <a:pPr lvl="1" algn="r" rtl="1"/>
            <a:r>
              <a:rPr lang="en-US" sz="2000" dirty="0">
                <a:solidFill>
                  <a:schemeClr val="accent2">
                    <a:lumMod val="75000"/>
                  </a:schemeClr>
                </a:solidFill>
              </a:rPr>
              <a:t>12</a:t>
            </a:r>
            <a:r>
              <a:rPr lang="fa-IR" sz="2000" dirty="0">
                <a:solidFill>
                  <a:schemeClr val="accent2">
                    <a:lumMod val="75000"/>
                  </a:schemeClr>
                </a:solidFill>
              </a:rPr>
              <a:t> و </a:t>
            </a:r>
            <a:r>
              <a:rPr lang="en-US" sz="2000" dirty="0">
                <a:solidFill>
                  <a:schemeClr val="accent2">
                    <a:lumMod val="75000"/>
                  </a:schemeClr>
                </a:solidFill>
              </a:rPr>
              <a:t>15</a:t>
            </a:r>
            <a:r>
              <a:rPr lang="fa-IR" sz="2000" dirty="0">
                <a:solidFill>
                  <a:schemeClr val="accent2">
                    <a:lumMod val="75000"/>
                  </a:schemeClr>
                </a:solidFill>
              </a:rPr>
              <a:t> از دامنه </a:t>
            </a:r>
            <a:r>
              <a:rPr lang="en-US" sz="2000" dirty="0">
                <a:solidFill>
                  <a:schemeClr val="accent2">
                    <a:lumMod val="75000"/>
                  </a:schemeClr>
                </a:solidFill>
              </a:rPr>
              <a:t>Y</a:t>
            </a:r>
            <a:r>
              <a:rPr lang="fa-IR" sz="2000" dirty="0">
                <a:solidFill>
                  <a:schemeClr val="accent2">
                    <a:lumMod val="75000"/>
                  </a:schemeClr>
                </a:solidFill>
              </a:rPr>
              <a:t> حذف می شوند.</a:t>
            </a:r>
            <a:endParaRPr lang="en-US" sz="2000" dirty="0">
              <a:solidFill>
                <a:schemeClr val="accent2">
                  <a:lumMod val="75000"/>
                </a:schemeClr>
              </a:solidFill>
            </a:endParaRPr>
          </a:p>
        </p:txBody>
      </p:sp>
      <p:sp>
        <p:nvSpPr>
          <p:cNvPr id="4" name="Slide Number Placeholder 3">
            <a:extLst>
              <a:ext uri="{FF2B5EF4-FFF2-40B4-BE49-F238E27FC236}">
                <a16:creationId xmlns:a16="http://schemas.microsoft.com/office/drawing/2014/main" id="{A93DAAA9-0389-214F-F9C6-63189810790F}"/>
              </a:ext>
            </a:extLst>
          </p:cNvPr>
          <p:cNvSpPr>
            <a:spLocks noGrp="1"/>
          </p:cNvSpPr>
          <p:nvPr>
            <p:ph type="sldNum" sz="quarter" idx="12"/>
          </p:nvPr>
        </p:nvSpPr>
        <p:spPr/>
        <p:txBody>
          <a:bodyPr/>
          <a:lstStyle/>
          <a:p>
            <a:fld id="{F614FD8E-2B32-414C-808C-9C3DB6C0E6BF}" type="slidenum">
              <a:rPr lang="en-US" smtClean="0"/>
              <a:t>176</a:t>
            </a:fld>
            <a:endParaRPr lang="en-US"/>
          </a:p>
        </p:txBody>
      </p:sp>
    </p:spTree>
    <p:extLst>
      <p:ext uri="{BB962C8B-B14F-4D97-AF65-F5344CB8AC3E}">
        <p14:creationId xmlns:p14="http://schemas.microsoft.com/office/powerpoint/2010/main" val="207701227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4512D-426D-DAE3-E919-17240BFB7E43}"/>
              </a:ext>
            </a:extLst>
          </p:cNvPr>
          <p:cNvSpPr>
            <a:spLocks noGrp="1"/>
          </p:cNvSpPr>
          <p:nvPr>
            <p:ph type="title"/>
          </p:nvPr>
        </p:nvSpPr>
        <p:spPr/>
        <p:txBody>
          <a:bodyPr/>
          <a:lstStyle/>
          <a:p>
            <a:pPr algn="r" rtl="1"/>
            <a:r>
              <a:rPr lang="fa-IR" dirty="0" err="1"/>
              <a:t>الگوریتم</a:t>
            </a:r>
            <a:r>
              <a:rPr lang="fa-IR" dirty="0"/>
              <a:t> </a:t>
            </a:r>
            <a:r>
              <a:rPr lang="en-US" dirty="0"/>
              <a:t>AC-3</a:t>
            </a:r>
            <a:r>
              <a:rPr lang="fa-IR" dirty="0"/>
              <a:t> برای اعمال سازگاری یال</a:t>
            </a:r>
            <a:endParaRPr lang="en-US" dirty="0"/>
          </a:p>
        </p:txBody>
      </p:sp>
      <p:sp>
        <p:nvSpPr>
          <p:cNvPr id="3" name="Content Placeholder 2">
            <a:extLst>
              <a:ext uri="{FF2B5EF4-FFF2-40B4-BE49-F238E27FC236}">
                <a16:creationId xmlns:a16="http://schemas.microsoft.com/office/drawing/2014/main" id="{2BD63802-0CB1-E6C2-B313-2B7A593AAD2C}"/>
              </a:ext>
            </a:extLst>
          </p:cNvPr>
          <p:cNvSpPr>
            <a:spLocks noGrp="1"/>
          </p:cNvSpPr>
          <p:nvPr>
            <p:ph idx="1"/>
          </p:nvPr>
        </p:nvSpPr>
        <p:spPr/>
        <p:txBody>
          <a:bodyPr/>
          <a:lstStyle/>
          <a:p>
            <a:pPr algn="r" rtl="1"/>
            <a:r>
              <a:rPr lang="fa-IR" dirty="0" err="1"/>
              <a:t>الگوریتم</a:t>
            </a:r>
            <a:r>
              <a:rPr lang="fa-IR" dirty="0"/>
              <a:t> </a:t>
            </a:r>
            <a:r>
              <a:rPr lang="en-US" dirty="0"/>
              <a:t>AC-3 </a:t>
            </a:r>
            <a:r>
              <a:rPr lang="fa-IR" dirty="0"/>
              <a:t> صفی از یال ها را برای در نظر گرفتن حفظ می کند. </a:t>
            </a:r>
          </a:p>
          <a:p>
            <a:pPr algn="r" rtl="1"/>
            <a:r>
              <a:rPr lang="fa-IR" dirty="0"/>
              <a:t>در ابتدا، صف شامل تمام یال های موجود در </a:t>
            </a:r>
            <a:r>
              <a:rPr lang="en-US" dirty="0"/>
              <a:t>CSP </a:t>
            </a:r>
            <a:r>
              <a:rPr lang="fa-IR" dirty="0"/>
              <a:t>است.</a:t>
            </a:r>
          </a:p>
          <a:p>
            <a:pPr algn="r" rtl="1"/>
            <a:r>
              <a:rPr lang="en-US" dirty="0"/>
              <a:t>AC-3 </a:t>
            </a:r>
            <a:r>
              <a:rPr lang="fa-IR" dirty="0"/>
              <a:t> سپس یک یال دلخواه </a:t>
            </a:r>
            <a:r>
              <a:rPr lang="en-US" sz="1800" dirty="0"/>
              <a:t>(X</a:t>
            </a:r>
            <a:r>
              <a:rPr lang="en-US" sz="1800" baseline="-25000" dirty="0"/>
              <a:t>i</a:t>
            </a:r>
            <a:r>
              <a:rPr lang="en-US" sz="1800" dirty="0"/>
              <a:t>, </a:t>
            </a:r>
            <a:r>
              <a:rPr lang="en-US" sz="1800" dirty="0" err="1"/>
              <a:t>X</a:t>
            </a:r>
            <a:r>
              <a:rPr lang="en-US" sz="1800" baseline="-25000" dirty="0" err="1"/>
              <a:t>j</a:t>
            </a:r>
            <a:r>
              <a:rPr lang="en-US" sz="1800" dirty="0"/>
              <a:t>)</a:t>
            </a:r>
            <a:r>
              <a:rPr lang="fa-IR" dirty="0"/>
              <a:t> را از صف خارج می کند و </a:t>
            </a:r>
            <a:r>
              <a:rPr lang="en-US" sz="1800" dirty="0"/>
              <a:t>X</a:t>
            </a:r>
            <a:r>
              <a:rPr lang="en-US" sz="1800" baseline="-25000" dirty="0"/>
              <a:t>i</a:t>
            </a:r>
            <a:r>
              <a:rPr lang="fa-IR" dirty="0"/>
              <a:t> را نسبت به </a:t>
            </a:r>
            <a:r>
              <a:rPr lang="en-US" sz="1800" dirty="0" err="1"/>
              <a:t>X</a:t>
            </a:r>
            <a:r>
              <a:rPr lang="en-US" sz="1800" baseline="-25000" dirty="0" err="1"/>
              <a:t>j</a:t>
            </a:r>
            <a:r>
              <a:rPr lang="fa-IR" dirty="0"/>
              <a:t> سازگار یال می کند.</a:t>
            </a:r>
          </a:p>
          <a:p>
            <a:pPr algn="r" rtl="1"/>
            <a:r>
              <a:rPr lang="fa-IR" dirty="0"/>
              <a:t>اگر این </a:t>
            </a:r>
            <a:r>
              <a:rPr lang="en-US" dirty="0"/>
              <a:t>D</a:t>
            </a:r>
            <a:r>
              <a:rPr lang="en-US" baseline="-25000" dirty="0"/>
              <a:t>i</a:t>
            </a:r>
            <a:r>
              <a:rPr lang="fa-IR" dirty="0"/>
              <a:t> را بدون تغییر باقی بگذارد، </a:t>
            </a:r>
            <a:r>
              <a:rPr lang="fa-IR" dirty="0" err="1"/>
              <a:t>الگوریتم</a:t>
            </a:r>
            <a:r>
              <a:rPr lang="fa-IR" dirty="0"/>
              <a:t> به یال بعدی می رود.</a:t>
            </a:r>
          </a:p>
          <a:p>
            <a:pPr algn="r" rtl="1"/>
            <a:r>
              <a:rPr lang="fa-IR" dirty="0"/>
              <a:t>در غیر اینصورت ما تمام یال های  </a:t>
            </a:r>
            <a:r>
              <a:rPr lang="en-US" dirty="0"/>
              <a:t>(</a:t>
            </a:r>
            <a:r>
              <a:rPr lang="en-US" dirty="0" err="1"/>
              <a:t>X</a:t>
            </a:r>
            <a:r>
              <a:rPr lang="en-US" baseline="-25000" dirty="0" err="1"/>
              <a:t>k</a:t>
            </a:r>
            <a:r>
              <a:rPr lang="en-US" dirty="0"/>
              <a:t>, X</a:t>
            </a:r>
            <a:r>
              <a:rPr lang="en-US" baseline="-25000" dirty="0"/>
              <a:t>i</a:t>
            </a:r>
            <a:r>
              <a:rPr lang="en-US" dirty="0"/>
              <a:t>)</a:t>
            </a:r>
            <a:r>
              <a:rPr lang="fa-IR" dirty="0"/>
              <a:t> را که در آن </a:t>
            </a:r>
            <a:r>
              <a:rPr lang="en-US" dirty="0"/>
              <a:t> </a:t>
            </a:r>
            <a:r>
              <a:rPr lang="en-US" dirty="0" err="1"/>
              <a:t>X</a:t>
            </a:r>
            <a:r>
              <a:rPr lang="en-US" baseline="-25000" dirty="0" err="1"/>
              <a:t>k</a:t>
            </a:r>
            <a:r>
              <a:rPr lang="fa-IR" dirty="0"/>
              <a:t>همسایه </a:t>
            </a:r>
            <a:r>
              <a:rPr lang="en-US" dirty="0"/>
              <a:t>X</a:t>
            </a:r>
            <a:r>
              <a:rPr lang="en-US" baseline="-25000" dirty="0"/>
              <a:t>i</a:t>
            </a:r>
            <a:r>
              <a:rPr lang="fa-IR" dirty="0"/>
              <a:t> است، به صف اضافه می کنیم.</a:t>
            </a:r>
          </a:p>
          <a:p>
            <a:pPr algn="r" rtl="1"/>
            <a:r>
              <a:rPr lang="fa-IR" dirty="0"/>
              <a:t>اگر </a:t>
            </a:r>
            <a:r>
              <a:rPr lang="en-US" dirty="0"/>
              <a:t>Di</a:t>
            </a:r>
            <a:r>
              <a:rPr lang="fa-IR" dirty="0"/>
              <a:t> خالی شود می دانیم که کل </a:t>
            </a:r>
            <a:r>
              <a:rPr lang="en-US" dirty="0"/>
              <a:t>CSP </a:t>
            </a:r>
            <a:r>
              <a:rPr lang="fa-IR" dirty="0"/>
              <a:t> هیچ راه حل ثابتی ندارد و </a:t>
            </a:r>
            <a:r>
              <a:rPr lang="en-US" dirty="0"/>
              <a:t>AC-3 </a:t>
            </a:r>
            <a:r>
              <a:rPr lang="fa-IR" dirty="0"/>
              <a:t> می تواند بلافاصله شکست را برگرداند.</a:t>
            </a:r>
          </a:p>
          <a:p>
            <a:pPr algn="r" rtl="1"/>
            <a:r>
              <a:rPr lang="fa-IR" dirty="0"/>
              <a:t>در غیر این صورت، ما به بررسی ادامه می دهیم و سعی می کنیم مقادیر را از دامنه </a:t>
            </a:r>
            <a:r>
              <a:rPr lang="fa-IR" dirty="0" err="1"/>
              <a:t>متغیرها</a:t>
            </a:r>
            <a:r>
              <a:rPr lang="fa-IR" dirty="0"/>
              <a:t> حذف کنیم تا زمانی که دیگر </a:t>
            </a:r>
            <a:r>
              <a:rPr lang="fa-IR" dirty="0" err="1"/>
              <a:t>یالی</a:t>
            </a:r>
            <a:r>
              <a:rPr lang="fa-IR" dirty="0"/>
              <a:t> در صف نباشد.</a:t>
            </a:r>
          </a:p>
          <a:p>
            <a:pPr algn="r" rtl="1"/>
            <a:r>
              <a:rPr lang="fa-IR" dirty="0"/>
              <a:t>در برخی موارد، این روش مسئله را به طور کامل حل می کند (با کاهش هر دامنه به اندازه 1) و در برخی دیگر ثابت </a:t>
            </a:r>
            <a:r>
              <a:rPr lang="fa-IR" dirty="0" err="1"/>
              <a:t>می‌کند</a:t>
            </a:r>
            <a:r>
              <a:rPr lang="fa-IR" dirty="0"/>
              <a:t> که هیچ راه </a:t>
            </a:r>
            <a:r>
              <a:rPr lang="fa-IR" dirty="0" err="1"/>
              <a:t>حلی</a:t>
            </a:r>
            <a:r>
              <a:rPr lang="fa-IR" dirty="0"/>
              <a:t> وجود ندارد (با کاهش برخی از دامنه ها به اندازه 0)</a:t>
            </a:r>
            <a:endParaRPr lang="en-US" dirty="0"/>
          </a:p>
        </p:txBody>
      </p:sp>
      <p:sp>
        <p:nvSpPr>
          <p:cNvPr id="4" name="Slide Number Placeholder 3">
            <a:extLst>
              <a:ext uri="{FF2B5EF4-FFF2-40B4-BE49-F238E27FC236}">
                <a16:creationId xmlns:a16="http://schemas.microsoft.com/office/drawing/2014/main" id="{0CE244EC-CAFE-DA65-F6DA-EE4F83CF6A66}"/>
              </a:ext>
            </a:extLst>
          </p:cNvPr>
          <p:cNvSpPr>
            <a:spLocks noGrp="1"/>
          </p:cNvSpPr>
          <p:nvPr>
            <p:ph type="sldNum" sz="quarter" idx="12"/>
          </p:nvPr>
        </p:nvSpPr>
        <p:spPr/>
        <p:txBody>
          <a:bodyPr/>
          <a:lstStyle/>
          <a:p>
            <a:fld id="{F614FD8E-2B32-414C-808C-9C3DB6C0E6BF}" type="slidenum">
              <a:rPr lang="en-US" smtClean="0"/>
              <a:t>177</a:t>
            </a:fld>
            <a:endParaRPr lang="en-US"/>
          </a:p>
        </p:txBody>
      </p:sp>
    </p:spTree>
    <p:extLst>
      <p:ext uri="{BB962C8B-B14F-4D97-AF65-F5344CB8AC3E}">
        <p14:creationId xmlns:p14="http://schemas.microsoft.com/office/powerpoint/2010/main" val="187729456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52E4-03F2-A9EA-195A-C64F11C877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17925F-3D06-275F-49F7-BDF4B2608CD4}"/>
              </a:ext>
            </a:extLst>
          </p:cNvPr>
          <p:cNvSpPr>
            <a:spLocks noGrp="1"/>
          </p:cNvSpPr>
          <p:nvPr>
            <p:ph type="title"/>
          </p:nvPr>
        </p:nvSpPr>
        <p:spPr/>
        <p:txBody>
          <a:bodyPr/>
          <a:lstStyle/>
          <a:p>
            <a:pPr algn="r" rtl="1"/>
            <a:r>
              <a:rPr lang="fa-IR" dirty="0"/>
              <a:t>جستجوی </a:t>
            </a:r>
            <a:r>
              <a:rPr lang="fa-IR" dirty="0" err="1"/>
              <a:t>عقبگرد</a:t>
            </a:r>
            <a:r>
              <a:rPr lang="fa-IR" dirty="0"/>
              <a:t> برای </a:t>
            </a:r>
            <a:r>
              <a:rPr lang="en-US" dirty="0"/>
              <a:t>CSP</a:t>
            </a:r>
            <a:r>
              <a:rPr lang="fa-IR" dirty="0"/>
              <a:t>ها</a:t>
            </a:r>
            <a:endParaRPr lang="en-US" dirty="0"/>
          </a:p>
        </p:txBody>
      </p:sp>
      <p:sp>
        <p:nvSpPr>
          <p:cNvPr id="3" name="Content Placeholder 2">
            <a:extLst>
              <a:ext uri="{FF2B5EF4-FFF2-40B4-BE49-F238E27FC236}">
                <a16:creationId xmlns:a16="http://schemas.microsoft.com/office/drawing/2014/main" id="{E8E559A0-14DA-D5ED-DE1B-CE6AF184DD32}"/>
              </a:ext>
            </a:extLst>
          </p:cNvPr>
          <p:cNvSpPr>
            <a:spLocks noGrp="1"/>
          </p:cNvSpPr>
          <p:nvPr>
            <p:ph idx="1"/>
          </p:nvPr>
        </p:nvSpPr>
        <p:spPr/>
        <p:txBody>
          <a:bodyPr>
            <a:normAutofit/>
          </a:bodyPr>
          <a:lstStyle/>
          <a:p>
            <a:pPr algn="r" rtl="1"/>
            <a:r>
              <a:rPr lang="fa-IR" sz="2400" dirty="0"/>
              <a:t>گاهی اوقات می توانیم فرآیند انتشار محدودیت را به پایان برسانیم و همچنان متغیرهایی با چندین مقدار ممکن داشته باشیم. در این صورت باید به دنبال راه </a:t>
            </a:r>
            <a:r>
              <a:rPr lang="fa-IR" sz="2400" dirty="0" err="1"/>
              <a:t>حلی</a:t>
            </a:r>
            <a:r>
              <a:rPr lang="fa-IR" sz="2400" dirty="0"/>
              <a:t> باشیم.</a:t>
            </a:r>
          </a:p>
          <a:p>
            <a:pPr algn="r" rtl="1"/>
            <a:r>
              <a:rPr lang="fa-IR" sz="2400" dirty="0"/>
              <a:t>در نظر بگیرید که چگونه یک جستجوی استاندارد با عمق محدود می تواند </a:t>
            </a:r>
            <a:r>
              <a:rPr lang="en-US" sz="2400" dirty="0"/>
              <a:t>CSP </a:t>
            </a:r>
            <a:r>
              <a:rPr lang="fa-IR" sz="2400" dirty="0"/>
              <a:t>ها را حل کند. </a:t>
            </a:r>
          </a:p>
          <a:p>
            <a:pPr algn="r" rtl="1"/>
            <a:r>
              <a:rPr lang="fa-IR" sz="2400" dirty="0"/>
              <a:t>یک حالت در اینجا یک انتساب جزئی خواهد بود، و یک عمل، تخصیص را گسترش </a:t>
            </a:r>
            <a:r>
              <a:rPr lang="fa-IR" sz="2400" dirty="0" err="1"/>
              <a:t>می‌دهد</a:t>
            </a:r>
            <a:r>
              <a:rPr lang="fa-IR" sz="2400" dirty="0"/>
              <a:t>، مثلا در مسئله رنگ </a:t>
            </a:r>
            <a:r>
              <a:rPr lang="fa-IR" sz="2400" dirty="0" err="1"/>
              <a:t>امیزی</a:t>
            </a:r>
            <a:r>
              <a:rPr lang="fa-IR" sz="2400" dirty="0"/>
              <a:t>، رنگی را به شهری نسبت می دهد.</a:t>
            </a:r>
          </a:p>
          <a:p>
            <a:pPr algn="r" rtl="1"/>
            <a:r>
              <a:rPr lang="en-US" sz="2400" dirty="0"/>
              <a:t>CSP</a:t>
            </a:r>
            <a:r>
              <a:rPr lang="fa-IR" sz="2400" dirty="0"/>
              <a:t> یک ویژگی مهم بنام </a:t>
            </a:r>
            <a:r>
              <a:rPr lang="fa-IR" sz="2400" dirty="0">
                <a:solidFill>
                  <a:schemeClr val="accent2">
                    <a:lumMod val="75000"/>
                  </a:schemeClr>
                </a:solidFill>
              </a:rPr>
              <a:t>جابجایی پذیری</a:t>
            </a:r>
            <a:r>
              <a:rPr lang="fa-IR" sz="2400" dirty="0"/>
              <a:t> دارد که جستجو را ساده تر می کند. یک مسئله جابجایی پذیر است اگر ترتیب استفاده از هر مجموعه ای از اعمال اهمیتی نداشته باشد.</a:t>
            </a:r>
          </a:p>
        </p:txBody>
      </p:sp>
      <p:sp>
        <p:nvSpPr>
          <p:cNvPr id="4" name="Slide Number Placeholder 3">
            <a:extLst>
              <a:ext uri="{FF2B5EF4-FFF2-40B4-BE49-F238E27FC236}">
                <a16:creationId xmlns:a16="http://schemas.microsoft.com/office/drawing/2014/main" id="{1A02545B-9FB3-F5FD-17B7-A348E046D392}"/>
              </a:ext>
            </a:extLst>
          </p:cNvPr>
          <p:cNvSpPr>
            <a:spLocks noGrp="1"/>
          </p:cNvSpPr>
          <p:nvPr>
            <p:ph type="sldNum" sz="quarter" idx="12"/>
          </p:nvPr>
        </p:nvSpPr>
        <p:spPr/>
        <p:txBody>
          <a:bodyPr/>
          <a:lstStyle/>
          <a:p>
            <a:fld id="{F614FD8E-2B32-414C-808C-9C3DB6C0E6BF}" type="slidenum">
              <a:rPr lang="en-US" smtClean="0"/>
              <a:t>178</a:t>
            </a:fld>
            <a:endParaRPr lang="en-US"/>
          </a:p>
        </p:txBody>
      </p:sp>
    </p:spTree>
    <p:extLst>
      <p:ext uri="{BB962C8B-B14F-4D97-AF65-F5344CB8AC3E}">
        <p14:creationId xmlns:p14="http://schemas.microsoft.com/office/powerpoint/2010/main" val="424017012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74692-1723-3E58-D85E-84D727B063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A3C778-BD32-A075-9C9A-A4A08D47AED2}"/>
              </a:ext>
            </a:extLst>
          </p:cNvPr>
          <p:cNvSpPr>
            <a:spLocks noGrp="1"/>
          </p:cNvSpPr>
          <p:nvPr>
            <p:ph type="title"/>
          </p:nvPr>
        </p:nvSpPr>
        <p:spPr/>
        <p:txBody>
          <a:bodyPr/>
          <a:lstStyle/>
          <a:p>
            <a:pPr algn="r" rtl="1"/>
            <a:r>
              <a:rPr lang="fa-IR" dirty="0"/>
              <a:t>جستجوی </a:t>
            </a:r>
            <a:r>
              <a:rPr lang="fa-IR" dirty="0" err="1"/>
              <a:t>عقبگرد</a:t>
            </a:r>
            <a:r>
              <a:rPr lang="fa-IR" dirty="0"/>
              <a:t> برای </a:t>
            </a:r>
            <a:r>
              <a:rPr lang="en-US" dirty="0"/>
              <a:t>CSP</a:t>
            </a:r>
            <a:r>
              <a:rPr lang="fa-IR" dirty="0"/>
              <a:t>ها</a:t>
            </a:r>
            <a:endParaRPr lang="en-US" dirty="0"/>
          </a:p>
        </p:txBody>
      </p:sp>
      <p:sp>
        <p:nvSpPr>
          <p:cNvPr id="4" name="Slide Number Placeholder 3">
            <a:extLst>
              <a:ext uri="{FF2B5EF4-FFF2-40B4-BE49-F238E27FC236}">
                <a16:creationId xmlns:a16="http://schemas.microsoft.com/office/drawing/2014/main" id="{DE0F47CF-9BFD-EF0C-BD73-F7193DE8DE1B}"/>
              </a:ext>
            </a:extLst>
          </p:cNvPr>
          <p:cNvSpPr>
            <a:spLocks noGrp="1"/>
          </p:cNvSpPr>
          <p:nvPr>
            <p:ph type="sldNum" sz="quarter" idx="12"/>
          </p:nvPr>
        </p:nvSpPr>
        <p:spPr/>
        <p:txBody>
          <a:bodyPr/>
          <a:lstStyle/>
          <a:p>
            <a:fld id="{F614FD8E-2B32-414C-808C-9C3DB6C0E6BF}" type="slidenum">
              <a:rPr lang="en-US" smtClean="0"/>
              <a:t>179</a:t>
            </a:fld>
            <a:endParaRPr lang="en-US"/>
          </a:p>
        </p:txBody>
      </p:sp>
      <p:pic>
        <p:nvPicPr>
          <p:cNvPr id="7" name="Content Placeholder 6">
            <a:extLst>
              <a:ext uri="{FF2B5EF4-FFF2-40B4-BE49-F238E27FC236}">
                <a16:creationId xmlns:a16="http://schemas.microsoft.com/office/drawing/2014/main" id="{9EF21E2E-27B7-121D-92BD-B0E179B50EA6}"/>
              </a:ext>
            </a:extLst>
          </p:cNvPr>
          <p:cNvPicPr>
            <a:picLocks noGrp="1" noChangeAspect="1"/>
          </p:cNvPicPr>
          <p:nvPr>
            <p:ph idx="1"/>
          </p:nvPr>
        </p:nvPicPr>
        <p:blipFill>
          <a:blip r:embed="rId2"/>
          <a:srcRect l="16311" t="37245"/>
          <a:stretch/>
        </p:blipFill>
        <p:spPr>
          <a:xfrm>
            <a:off x="1859279" y="2209297"/>
            <a:ext cx="9452293" cy="2845806"/>
          </a:xfrm>
          <a:prstGeom prst="rect">
            <a:avLst/>
          </a:prstGeom>
        </p:spPr>
      </p:pic>
    </p:spTree>
    <p:extLst>
      <p:ext uri="{BB962C8B-B14F-4D97-AF65-F5344CB8AC3E}">
        <p14:creationId xmlns:p14="http://schemas.microsoft.com/office/powerpoint/2010/main" val="1331614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مهندسی کامپیوتر</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چگونه می توانیم یک کامپیوتر کارآمد بسازیم؟</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18</a:t>
            </a:fld>
            <a:endParaRPr lang="en-US"/>
          </a:p>
        </p:txBody>
      </p:sp>
    </p:spTree>
    <p:extLst>
      <p:ext uri="{BB962C8B-B14F-4D97-AF65-F5344CB8AC3E}">
        <p14:creationId xmlns:p14="http://schemas.microsoft.com/office/powerpoint/2010/main" val="162016711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D3817-5130-1F30-8E00-C8D15E0FBF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743401-2086-2F1E-0AAF-B30C33FC0007}"/>
              </a:ext>
            </a:extLst>
          </p:cNvPr>
          <p:cNvSpPr>
            <a:spLocks noGrp="1"/>
          </p:cNvSpPr>
          <p:nvPr>
            <p:ph type="title"/>
          </p:nvPr>
        </p:nvSpPr>
        <p:spPr/>
        <p:txBody>
          <a:bodyPr/>
          <a:lstStyle/>
          <a:p>
            <a:pPr algn="r" rtl="1"/>
            <a:r>
              <a:rPr lang="fa-IR" dirty="0"/>
              <a:t>جستجوی </a:t>
            </a:r>
            <a:r>
              <a:rPr lang="fa-IR" dirty="0" err="1"/>
              <a:t>عقبگرد</a:t>
            </a:r>
            <a:r>
              <a:rPr lang="fa-IR" dirty="0"/>
              <a:t> برای </a:t>
            </a:r>
            <a:r>
              <a:rPr lang="en-US" dirty="0"/>
              <a:t>CSP</a:t>
            </a:r>
            <a:r>
              <a:rPr lang="fa-IR" dirty="0"/>
              <a:t>ها</a:t>
            </a:r>
            <a:endParaRPr lang="en-US" dirty="0"/>
          </a:p>
        </p:txBody>
      </p:sp>
      <p:sp>
        <p:nvSpPr>
          <p:cNvPr id="3" name="Content Placeholder 2">
            <a:extLst>
              <a:ext uri="{FF2B5EF4-FFF2-40B4-BE49-F238E27FC236}">
                <a16:creationId xmlns:a16="http://schemas.microsoft.com/office/drawing/2014/main" id="{D22143F9-0F8E-ACF2-331E-FA660ED7462C}"/>
              </a:ext>
            </a:extLst>
          </p:cNvPr>
          <p:cNvSpPr>
            <a:spLocks noGrp="1"/>
          </p:cNvSpPr>
          <p:nvPr>
            <p:ph idx="1"/>
          </p:nvPr>
        </p:nvSpPr>
        <p:spPr/>
        <p:txBody>
          <a:bodyPr>
            <a:normAutofit/>
          </a:bodyPr>
          <a:lstStyle/>
          <a:p>
            <a:pPr algn="r" rtl="1"/>
            <a:r>
              <a:rPr lang="fa-IR" sz="2400" dirty="0"/>
              <a:t>جستجوی </a:t>
            </a:r>
            <a:r>
              <a:rPr lang="fa-IR" sz="2400" dirty="0" err="1"/>
              <a:t>عقبگرد</a:t>
            </a:r>
            <a:r>
              <a:rPr lang="fa-IR" sz="2400" dirty="0"/>
              <a:t> در واقع همان جستجوی عمق اول است که در ان به صورت تکراری یک متغیر تخصیص داده نشده را انتخاب می کند و سپس تمام مقادیر موجود در دامنه آن متغیر را به نوبه خود امتحان می کند و سعی می کند هر یک را از طریق یک فراخوانی بازگشتی به یک راه حل گسترش دهد. </a:t>
            </a:r>
          </a:p>
          <a:p>
            <a:pPr algn="r" rtl="1"/>
            <a:r>
              <a:rPr lang="fa-IR" sz="2400" dirty="0"/>
              <a:t>اگر فراخوانی موفقیت آمیز باشد، راه حل برگردانده می شود و اگر شکست بخورد، تخصیص به حالت قبلی بازگردانده می شود و مقدار بعدی را امتحان می کنیم. </a:t>
            </a:r>
          </a:p>
          <a:p>
            <a:pPr algn="r" rtl="1"/>
            <a:r>
              <a:rPr lang="fa-IR" sz="2400" dirty="0"/>
              <a:t>اگر هیچ مقداری کار نکند، شکست را </a:t>
            </a:r>
            <a:r>
              <a:rPr lang="fa-IR" sz="2400" dirty="0" err="1"/>
              <a:t>برمی</a:t>
            </a:r>
            <a:r>
              <a:rPr lang="fa-IR" sz="2400" dirty="0"/>
              <a:t> </a:t>
            </a:r>
            <a:r>
              <a:rPr lang="fa-IR" sz="2400" dirty="0" err="1"/>
              <a:t>گردانیم</a:t>
            </a:r>
            <a:r>
              <a:rPr lang="fa-IR" sz="2400" dirty="0"/>
              <a:t>.</a:t>
            </a:r>
          </a:p>
          <a:p>
            <a:pPr algn="r" rtl="1"/>
            <a:r>
              <a:rPr lang="fa-IR" sz="2400" dirty="0"/>
              <a:t>توجه داشته باشید که جستجو </a:t>
            </a:r>
            <a:r>
              <a:rPr lang="fa-IR" sz="2400" dirty="0" err="1"/>
              <a:t>عقبگرد</a:t>
            </a:r>
            <a:r>
              <a:rPr lang="en-US" sz="2400" dirty="0"/>
              <a:t> </a:t>
            </a:r>
            <a:r>
              <a:rPr lang="fa-IR" sz="2400" dirty="0"/>
              <a:t>فقط یک نمایش واحد از یک حالت (تخصیص) را نگه می دارد و به جای ایجاد موارد جدید، آن نمایش را تغییر می دهد.</a:t>
            </a:r>
          </a:p>
        </p:txBody>
      </p:sp>
      <p:sp>
        <p:nvSpPr>
          <p:cNvPr id="4" name="Slide Number Placeholder 3">
            <a:extLst>
              <a:ext uri="{FF2B5EF4-FFF2-40B4-BE49-F238E27FC236}">
                <a16:creationId xmlns:a16="http://schemas.microsoft.com/office/drawing/2014/main" id="{1E607F66-429C-F4C1-FC26-8903C459D79E}"/>
              </a:ext>
            </a:extLst>
          </p:cNvPr>
          <p:cNvSpPr>
            <a:spLocks noGrp="1"/>
          </p:cNvSpPr>
          <p:nvPr>
            <p:ph type="sldNum" sz="quarter" idx="12"/>
          </p:nvPr>
        </p:nvSpPr>
        <p:spPr/>
        <p:txBody>
          <a:bodyPr/>
          <a:lstStyle/>
          <a:p>
            <a:fld id="{F614FD8E-2B32-414C-808C-9C3DB6C0E6BF}" type="slidenum">
              <a:rPr lang="en-US" smtClean="0"/>
              <a:t>180</a:t>
            </a:fld>
            <a:endParaRPr lang="en-US"/>
          </a:p>
        </p:txBody>
      </p:sp>
    </p:spTree>
    <p:extLst>
      <p:ext uri="{BB962C8B-B14F-4D97-AF65-F5344CB8AC3E}">
        <p14:creationId xmlns:p14="http://schemas.microsoft.com/office/powerpoint/2010/main" val="290802815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BC650-7EA2-22BE-BC61-3DE09C606C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F788B0-0452-E6B8-184E-5A3CBE881BE6}"/>
              </a:ext>
            </a:extLst>
          </p:cNvPr>
          <p:cNvSpPr>
            <a:spLocks noGrp="1"/>
          </p:cNvSpPr>
          <p:nvPr>
            <p:ph type="title"/>
          </p:nvPr>
        </p:nvSpPr>
        <p:spPr/>
        <p:txBody>
          <a:bodyPr/>
          <a:lstStyle/>
          <a:p>
            <a:pPr algn="r" rtl="1"/>
            <a:r>
              <a:rPr lang="fa-IR" dirty="0"/>
              <a:t>جستجوی </a:t>
            </a:r>
            <a:r>
              <a:rPr lang="fa-IR" dirty="0" err="1"/>
              <a:t>عقبگرد</a:t>
            </a:r>
            <a:r>
              <a:rPr lang="fa-IR" dirty="0"/>
              <a:t> برای </a:t>
            </a:r>
            <a:r>
              <a:rPr lang="en-US" dirty="0"/>
              <a:t>CSP</a:t>
            </a:r>
            <a:r>
              <a:rPr lang="fa-IR" dirty="0"/>
              <a:t>ها</a:t>
            </a:r>
            <a:endParaRPr lang="en-US" dirty="0"/>
          </a:p>
        </p:txBody>
      </p:sp>
      <p:sp>
        <p:nvSpPr>
          <p:cNvPr id="4" name="Slide Number Placeholder 3">
            <a:extLst>
              <a:ext uri="{FF2B5EF4-FFF2-40B4-BE49-F238E27FC236}">
                <a16:creationId xmlns:a16="http://schemas.microsoft.com/office/drawing/2014/main" id="{F0ABE8DC-3523-BB5C-7766-7BEBD3A488E2}"/>
              </a:ext>
            </a:extLst>
          </p:cNvPr>
          <p:cNvSpPr>
            <a:spLocks noGrp="1"/>
          </p:cNvSpPr>
          <p:nvPr>
            <p:ph type="sldNum" sz="quarter" idx="12"/>
          </p:nvPr>
        </p:nvSpPr>
        <p:spPr/>
        <p:txBody>
          <a:bodyPr/>
          <a:lstStyle/>
          <a:p>
            <a:fld id="{F614FD8E-2B32-414C-808C-9C3DB6C0E6BF}" type="slidenum">
              <a:rPr lang="en-US" smtClean="0"/>
              <a:t>181</a:t>
            </a:fld>
            <a:endParaRPr lang="en-US"/>
          </a:p>
        </p:txBody>
      </p:sp>
      <p:pic>
        <p:nvPicPr>
          <p:cNvPr id="7" name="Content Placeholder 6">
            <a:extLst>
              <a:ext uri="{FF2B5EF4-FFF2-40B4-BE49-F238E27FC236}">
                <a16:creationId xmlns:a16="http://schemas.microsoft.com/office/drawing/2014/main" id="{03D74A0B-5443-9BB1-6A85-147293B3E898}"/>
              </a:ext>
            </a:extLst>
          </p:cNvPr>
          <p:cNvPicPr>
            <a:picLocks noGrp="1" noChangeAspect="1"/>
          </p:cNvPicPr>
          <p:nvPr>
            <p:ph idx="1"/>
          </p:nvPr>
        </p:nvPicPr>
        <p:blipFill>
          <a:blip r:embed="rId2"/>
          <a:stretch>
            <a:fillRect/>
          </a:stretch>
        </p:blipFill>
        <p:spPr>
          <a:xfrm>
            <a:off x="2824480" y="1581108"/>
            <a:ext cx="7040299" cy="4652782"/>
          </a:xfrm>
          <a:prstGeom prst="rect">
            <a:avLst/>
          </a:prstGeom>
        </p:spPr>
      </p:pic>
    </p:spTree>
    <p:extLst>
      <p:ext uri="{BB962C8B-B14F-4D97-AF65-F5344CB8AC3E}">
        <p14:creationId xmlns:p14="http://schemas.microsoft.com/office/powerpoint/2010/main" val="14823576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92DEF-7C04-D2BF-3DA7-58D7655682F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C9FAA2F-214E-FB44-7958-4737F306DE95}"/>
              </a:ext>
            </a:extLst>
          </p:cNvPr>
          <p:cNvPicPr>
            <a:picLocks noChangeAspect="1"/>
          </p:cNvPicPr>
          <p:nvPr/>
        </p:nvPicPr>
        <p:blipFill>
          <a:blip r:embed="rId2"/>
          <a:stretch>
            <a:fillRect/>
          </a:stretch>
        </p:blipFill>
        <p:spPr>
          <a:xfrm>
            <a:off x="1881866" y="1672248"/>
            <a:ext cx="6012454" cy="4132294"/>
          </a:xfrm>
          <a:prstGeom prst="rect">
            <a:avLst/>
          </a:prstGeom>
        </p:spPr>
      </p:pic>
      <p:sp>
        <p:nvSpPr>
          <p:cNvPr id="2" name="Title 1">
            <a:extLst>
              <a:ext uri="{FF2B5EF4-FFF2-40B4-BE49-F238E27FC236}">
                <a16:creationId xmlns:a16="http://schemas.microsoft.com/office/drawing/2014/main" id="{5D4EAAC6-6D68-4761-A06D-FFB773BF92E8}"/>
              </a:ext>
            </a:extLst>
          </p:cNvPr>
          <p:cNvSpPr>
            <a:spLocks noGrp="1"/>
          </p:cNvSpPr>
          <p:nvPr>
            <p:ph type="title"/>
          </p:nvPr>
        </p:nvSpPr>
        <p:spPr/>
        <p:txBody>
          <a:bodyPr/>
          <a:lstStyle/>
          <a:p>
            <a:pPr algn="r" rtl="1"/>
            <a:r>
              <a:rPr lang="fa-IR" dirty="0"/>
              <a:t>جستجوی </a:t>
            </a:r>
            <a:r>
              <a:rPr lang="fa-IR" dirty="0" err="1"/>
              <a:t>عقبگرد</a:t>
            </a:r>
            <a:r>
              <a:rPr lang="fa-IR" dirty="0"/>
              <a:t> برای </a:t>
            </a:r>
            <a:r>
              <a:rPr lang="en-US" dirty="0"/>
              <a:t>CSP</a:t>
            </a:r>
            <a:r>
              <a:rPr lang="fa-IR" dirty="0"/>
              <a:t>ها</a:t>
            </a:r>
            <a:endParaRPr lang="en-US" dirty="0"/>
          </a:p>
        </p:txBody>
      </p:sp>
      <p:sp>
        <p:nvSpPr>
          <p:cNvPr id="4" name="Slide Number Placeholder 3">
            <a:extLst>
              <a:ext uri="{FF2B5EF4-FFF2-40B4-BE49-F238E27FC236}">
                <a16:creationId xmlns:a16="http://schemas.microsoft.com/office/drawing/2014/main" id="{14A370B3-9973-6F97-64AF-0B51B18AD442}"/>
              </a:ext>
            </a:extLst>
          </p:cNvPr>
          <p:cNvSpPr>
            <a:spLocks noGrp="1"/>
          </p:cNvSpPr>
          <p:nvPr>
            <p:ph type="sldNum" sz="quarter" idx="12"/>
          </p:nvPr>
        </p:nvSpPr>
        <p:spPr/>
        <p:txBody>
          <a:bodyPr/>
          <a:lstStyle/>
          <a:p>
            <a:fld id="{F614FD8E-2B32-414C-808C-9C3DB6C0E6BF}" type="slidenum">
              <a:rPr lang="en-US" smtClean="0"/>
              <a:t>182</a:t>
            </a:fld>
            <a:endParaRPr lang="en-US"/>
          </a:p>
        </p:txBody>
      </p:sp>
      <p:sp>
        <p:nvSpPr>
          <p:cNvPr id="5" name="Content Placeholder 4">
            <a:extLst>
              <a:ext uri="{FF2B5EF4-FFF2-40B4-BE49-F238E27FC236}">
                <a16:creationId xmlns:a16="http://schemas.microsoft.com/office/drawing/2014/main" id="{EDB447E8-54E7-3FAA-BBF6-1F7F7D2BC7E5}"/>
              </a:ext>
            </a:extLst>
          </p:cNvPr>
          <p:cNvSpPr>
            <a:spLocks noGrp="1"/>
          </p:cNvSpPr>
          <p:nvPr>
            <p:ph idx="1"/>
          </p:nvPr>
        </p:nvSpPr>
        <p:spPr>
          <a:xfrm>
            <a:off x="7894320" y="2133600"/>
            <a:ext cx="3610292" cy="3777622"/>
          </a:xfrm>
        </p:spPr>
        <p:txBody>
          <a:bodyPr>
            <a:normAutofit/>
          </a:bodyPr>
          <a:lstStyle/>
          <a:p>
            <a:pPr algn="r" rtl="1"/>
            <a:r>
              <a:rPr lang="fa-IR" sz="2400" dirty="0"/>
              <a:t>بخشی از درخت جستجو برای مسئله رنگ آمیزی نقشه</a:t>
            </a:r>
            <a:endParaRPr lang="en-US" sz="2400" dirty="0"/>
          </a:p>
        </p:txBody>
      </p:sp>
    </p:spTree>
    <p:extLst>
      <p:ext uri="{BB962C8B-B14F-4D97-AF65-F5344CB8AC3E}">
        <p14:creationId xmlns:p14="http://schemas.microsoft.com/office/powerpoint/2010/main" val="96716693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2A5DD-294C-98EE-E789-B95AA7532D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23DF86-9517-7E91-A596-E7A0B2778346}"/>
              </a:ext>
            </a:extLst>
          </p:cNvPr>
          <p:cNvSpPr>
            <a:spLocks noGrp="1"/>
          </p:cNvSpPr>
          <p:nvPr>
            <p:ph type="title"/>
          </p:nvPr>
        </p:nvSpPr>
        <p:spPr/>
        <p:txBody>
          <a:bodyPr/>
          <a:lstStyle/>
          <a:p>
            <a:pPr algn="r" rtl="1"/>
            <a:r>
              <a:rPr lang="fa-IR" dirty="0"/>
              <a:t>بهبود جستجوی </a:t>
            </a:r>
            <a:r>
              <a:rPr lang="fa-IR" dirty="0" err="1"/>
              <a:t>عقبگرد</a:t>
            </a:r>
            <a:r>
              <a:rPr lang="fa-IR" dirty="0"/>
              <a:t> برای </a:t>
            </a:r>
            <a:r>
              <a:rPr lang="en-US" dirty="0"/>
              <a:t>CSP</a:t>
            </a:r>
            <a:r>
              <a:rPr lang="fa-IR" dirty="0"/>
              <a:t>ها</a:t>
            </a:r>
            <a:endParaRPr lang="en-US" dirty="0"/>
          </a:p>
        </p:txBody>
      </p:sp>
      <p:sp>
        <p:nvSpPr>
          <p:cNvPr id="3" name="Content Placeholder 2">
            <a:extLst>
              <a:ext uri="{FF2B5EF4-FFF2-40B4-BE49-F238E27FC236}">
                <a16:creationId xmlns:a16="http://schemas.microsoft.com/office/drawing/2014/main" id="{C3EC9B94-F322-6C5B-3F52-321E224D3A44}"/>
              </a:ext>
            </a:extLst>
          </p:cNvPr>
          <p:cNvSpPr>
            <a:spLocks noGrp="1"/>
          </p:cNvSpPr>
          <p:nvPr>
            <p:ph idx="1"/>
          </p:nvPr>
        </p:nvSpPr>
        <p:spPr/>
        <p:txBody>
          <a:bodyPr>
            <a:normAutofit/>
          </a:bodyPr>
          <a:lstStyle/>
          <a:p>
            <a:pPr algn="r" rtl="1"/>
            <a:r>
              <a:rPr lang="fa-IR" sz="2400" dirty="0"/>
              <a:t>به نظر می رسد که جستجوی </a:t>
            </a:r>
            <a:r>
              <a:rPr lang="fa-IR" sz="2400" dirty="0" err="1"/>
              <a:t>عقبگرد</a:t>
            </a:r>
            <a:r>
              <a:rPr lang="fa-IR" sz="2400" dirty="0"/>
              <a:t> را می توان با استفاده از اکتشافات مستقل از دامنه که از نمایش فاکتور شده </a:t>
            </a:r>
            <a:r>
              <a:rPr lang="en-US" sz="2400" dirty="0"/>
              <a:t>CSP </a:t>
            </a:r>
            <a:r>
              <a:rPr lang="fa-IR" sz="2400" dirty="0"/>
              <a:t>ها استفاده می کنند، بهبود بخشید. برای این کار به سوالات زیر باید پاسخ دهیم:</a:t>
            </a:r>
          </a:p>
          <a:p>
            <a:pPr lvl="1" algn="r" rtl="1"/>
            <a:r>
              <a:rPr lang="fa-IR" sz="2200" dirty="0"/>
              <a:t>کدام متغیر باید در مرحله بعدی اختصاص داده شود؟ </a:t>
            </a:r>
          </a:p>
          <a:p>
            <a:pPr lvl="1" algn="r" rtl="1"/>
            <a:r>
              <a:rPr lang="fa-IR" sz="2200" dirty="0"/>
              <a:t>به چه ترتیبی باید مقادیر آن را امتحان کرد؟</a:t>
            </a:r>
          </a:p>
          <a:p>
            <a:pPr lvl="1" algn="r" rtl="1"/>
            <a:r>
              <a:rPr lang="fa-IR" sz="2200" dirty="0"/>
              <a:t>در هر مرحله از جستجو چه </a:t>
            </a:r>
            <a:r>
              <a:rPr lang="fa-IR" sz="2200" dirty="0" err="1"/>
              <a:t>استنتاجاتی</a:t>
            </a:r>
            <a:r>
              <a:rPr lang="fa-IR" sz="2200" dirty="0"/>
              <a:t> باید انجام شود؟</a:t>
            </a:r>
          </a:p>
          <a:p>
            <a:pPr lvl="1" algn="r" rtl="1"/>
            <a:br>
              <a:rPr lang="fa-IR" sz="2200" dirty="0"/>
            </a:br>
            <a:endParaRPr lang="fa-IR" sz="2200" dirty="0"/>
          </a:p>
        </p:txBody>
      </p:sp>
      <p:sp>
        <p:nvSpPr>
          <p:cNvPr id="4" name="Slide Number Placeholder 3">
            <a:extLst>
              <a:ext uri="{FF2B5EF4-FFF2-40B4-BE49-F238E27FC236}">
                <a16:creationId xmlns:a16="http://schemas.microsoft.com/office/drawing/2014/main" id="{FC3CF02E-A0D2-A60B-A829-8D9ACD4983DA}"/>
              </a:ext>
            </a:extLst>
          </p:cNvPr>
          <p:cNvSpPr>
            <a:spLocks noGrp="1"/>
          </p:cNvSpPr>
          <p:nvPr>
            <p:ph type="sldNum" sz="quarter" idx="12"/>
          </p:nvPr>
        </p:nvSpPr>
        <p:spPr/>
        <p:txBody>
          <a:bodyPr/>
          <a:lstStyle/>
          <a:p>
            <a:fld id="{F614FD8E-2B32-414C-808C-9C3DB6C0E6BF}" type="slidenum">
              <a:rPr lang="en-US" smtClean="0"/>
              <a:t>183</a:t>
            </a:fld>
            <a:endParaRPr lang="en-US"/>
          </a:p>
        </p:txBody>
      </p:sp>
    </p:spTree>
    <p:extLst>
      <p:ext uri="{BB962C8B-B14F-4D97-AF65-F5344CB8AC3E}">
        <p14:creationId xmlns:p14="http://schemas.microsoft.com/office/powerpoint/2010/main" val="3636831251"/>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F836B-6B15-01D8-B041-6DE8999353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50B6ED-3E6A-A76B-8DAC-81AC55C63506}"/>
              </a:ext>
            </a:extLst>
          </p:cNvPr>
          <p:cNvSpPr>
            <a:spLocks noGrp="1"/>
          </p:cNvSpPr>
          <p:nvPr>
            <p:ph type="title"/>
          </p:nvPr>
        </p:nvSpPr>
        <p:spPr/>
        <p:txBody>
          <a:bodyPr/>
          <a:lstStyle/>
          <a:p>
            <a:pPr algn="r" rtl="1"/>
            <a:r>
              <a:rPr lang="fa-IR" dirty="0"/>
              <a:t>ترتیب متغیر و مقدار</a:t>
            </a:r>
            <a:endParaRPr lang="en-US" dirty="0"/>
          </a:p>
        </p:txBody>
      </p:sp>
      <p:sp>
        <p:nvSpPr>
          <p:cNvPr id="3" name="Content Placeholder 2">
            <a:extLst>
              <a:ext uri="{FF2B5EF4-FFF2-40B4-BE49-F238E27FC236}">
                <a16:creationId xmlns:a16="http://schemas.microsoft.com/office/drawing/2014/main" id="{946D7790-4121-B631-AA35-3832100AAC81}"/>
              </a:ext>
            </a:extLst>
          </p:cNvPr>
          <p:cNvSpPr>
            <a:spLocks noGrp="1"/>
          </p:cNvSpPr>
          <p:nvPr>
            <p:ph idx="1"/>
          </p:nvPr>
        </p:nvSpPr>
        <p:spPr/>
        <p:txBody>
          <a:bodyPr>
            <a:normAutofit/>
          </a:bodyPr>
          <a:lstStyle/>
          <a:p>
            <a:pPr algn="r" rtl="1"/>
            <a:r>
              <a:rPr lang="fa-IR" sz="2400" dirty="0"/>
              <a:t>یک ایده </a:t>
            </a:r>
            <a:r>
              <a:rPr lang="fa-IR" sz="2400" dirty="0" err="1"/>
              <a:t>شهودی</a:t>
            </a:r>
            <a:r>
              <a:rPr lang="fa-IR" sz="2400" dirty="0"/>
              <a:t> انتخاب متغیر با کمترین مقادیر "قانونی"  یا </a:t>
            </a:r>
            <a:r>
              <a:rPr lang="fa-IR" sz="2400" dirty="0">
                <a:solidFill>
                  <a:schemeClr val="accent2">
                    <a:lumMod val="75000"/>
                  </a:schemeClr>
                </a:solidFill>
              </a:rPr>
              <a:t>اکتشاف حداقل مقادیر باقی مانده (</a:t>
            </a:r>
            <a:r>
              <a:rPr lang="en-US" sz="2400" dirty="0">
                <a:solidFill>
                  <a:schemeClr val="accent2">
                    <a:lumMod val="75000"/>
                  </a:schemeClr>
                </a:solidFill>
              </a:rPr>
              <a:t>MRV</a:t>
            </a:r>
            <a:r>
              <a:rPr lang="fa-IR" sz="2400" dirty="0">
                <a:solidFill>
                  <a:schemeClr val="accent2">
                    <a:lumMod val="75000"/>
                  </a:schemeClr>
                </a:solidFill>
              </a:rPr>
              <a:t>) </a:t>
            </a:r>
            <a:r>
              <a:rPr lang="en-US" sz="2400" dirty="0">
                <a:solidFill>
                  <a:schemeClr val="accent2">
                    <a:lumMod val="75000"/>
                  </a:schemeClr>
                </a:solidFill>
              </a:rPr>
              <a:t> </a:t>
            </a:r>
            <a:r>
              <a:rPr lang="fa-IR" sz="2400" dirty="0"/>
              <a:t>نامیده می شود.</a:t>
            </a:r>
          </a:p>
          <a:p>
            <a:pPr algn="r" rtl="1"/>
            <a:r>
              <a:rPr lang="fa-IR" sz="2200" dirty="0"/>
              <a:t>ای روش متغیری را انتخاب می کند که به احتمال زیاد به زودی باعث شکست می شود و در نتیجه درخت جستجو را هرس می کند.</a:t>
            </a:r>
          </a:p>
          <a:p>
            <a:pPr algn="r" rtl="1"/>
            <a:r>
              <a:rPr lang="fa-IR" sz="2200" dirty="0"/>
              <a:t>اکتشافی </a:t>
            </a:r>
            <a:r>
              <a:rPr lang="en-US" sz="2200" dirty="0"/>
              <a:t>MRV </a:t>
            </a:r>
            <a:r>
              <a:rPr lang="fa-IR" sz="2200" dirty="0"/>
              <a:t>به هیچ وجه در انتخاب اولین منطقه برای رنگ آمیزی در استرالیا کمکی </a:t>
            </a:r>
            <a:r>
              <a:rPr lang="fa-IR" sz="2200" dirty="0" err="1"/>
              <a:t>نمی</a:t>
            </a:r>
            <a:r>
              <a:rPr lang="fa-IR" sz="2200" dirty="0"/>
              <a:t> کند، زیرا در ابتدا هر منطقه دارای سه رنگ قانونی است. در این مورد، </a:t>
            </a:r>
            <a:r>
              <a:rPr lang="fa-IR" sz="2200" dirty="0">
                <a:solidFill>
                  <a:schemeClr val="accent2">
                    <a:lumMod val="75000"/>
                  </a:schemeClr>
                </a:solidFill>
              </a:rPr>
              <a:t>اکتشاف درجه (</a:t>
            </a:r>
            <a:r>
              <a:rPr lang="en-US" sz="2200" dirty="0">
                <a:solidFill>
                  <a:schemeClr val="accent2">
                    <a:lumMod val="75000"/>
                  </a:schemeClr>
                </a:solidFill>
              </a:rPr>
              <a:t>DH</a:t>
            </a:r>
            <a:r>
              <a:rPr lang="fa-IR" sz="2200" dirty="0">
                <a:solidFill>
                  <a:schemeClr val="accent2">
                    <a:lumMod val="75000"/>
                  </a:schemeClr>
                </a:solidFill>
              </a:rPr>
              <a:t>) </a:t>
            </a:r>
            <a:r>
              <a:rPr lang="fa-IR" sz="2200" dirty="0"/>
              <a:t>مفید است. </a:t>
            </a:r>
          </a:p>
          <a:p>
            <a:pPr algn="r" rtl="1"/>
            <a:r>
              <a:rPr lang="fa-IR" sz="2200" dirty="0"/>
              <a:t>اکتشاف درجه تلاش می کند تا با انتخاب متغیری که در بیشترین تعداد محدودیت ها در سایر متغیرهای تخصیص نیافته نقش دارد، عامل انشعاب را در انتخاب های آینده کاهش دهد.</a:t>
            </a:r>
          </a:p>
        </p:txBody>
      </p:sp>
      <p:sp>
        <p:nvSpPr>
          <p:cNvPr id="4" name="Slide Number Placeholder 3">
            <a:extLst>
              <a:ext uri="{FF2B5EF4-FFF2-40B4-BE49-F238E27FC236}">
                <a16:creationId xmlns:a16="http://schemas.microsoft.com/office/drawing/2014/main" id="{0F9F6212-EAEC-D916-C182-AC0FD690D7A8}"/>
              </a:ext>
            </a:extLst>
          </p:cNvPr>
          <p:cNvSpPr>
            <a:spLocks noGrp="1"/>
          </p:cNvSpPr>
          <p:nvPr>
            <p:ph type="sldNum" sz="quarter" idx="12"/>
          </p:nvPr>
        </p:nvSpPr>
        <p:spPr/>
        <p:txBody>
          <a:bodyPr/>
          <a:lstStyle/>
          <a:p>
            <a:fld id="{F614FD8E-2B32-414C-808C-9C3DB6C0E6BF}" type="slidenum">
              <a:rPr lang="en-US" smtClean="0"/>
              <a:t>184</a:t>
            </a:fld>
            <a:endParaRPr lang="en-US"/>
          </a:p>
        </p:txBody>
      </p:sp>
    </p:spTree>
    <p:extLst>
      <p:ext uri="{BB962C8B-B14F-4D97-AF65-F5344CB8AC3E}">
        <p14:creationId xmlns:p14="http://schemas.microsoft.com/office/powerpoint/2010/main" val="118413053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2AA49-B683-5879-2668-ABDEF36D58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E75109-35B0-8968-91EF-C42E033D53CA}"/>
              </a:ext>
            </a:extLst>
          </p:cNvPr>
          <p:cNvSpPr>
            <a:spLocks noGrp="1"/>
          </p:cNvSpPr>
          <p:nvPr>
            <p:ph type="title"/>
          </p:nvPr>
        </p:nvSpPr>
        <p:spPr/>
        <p:txBody>
          <a:bodyPr/>
          <a:lstStyle/>
          <a:p>
            <a:pPr algn="r" rtl="1"/>
            <a:r>
              <a:rPr lang="fa-IR" dirty="0"/>
              <a:t>ترتیب متغیر و مقدار</a:t>
            </a:r>
            <a:endParaRPr lang="en-US" dirty="0"/>
          </a:p>
        </p:txBody>
      </p:sp>
      <p:sp>
        <p:nvSpPr>
          <p:cNvPr id="4" name="Slide Number Placeholder 3">
            <a:extLst>
              <a:ext uri="{FF2B5EF4-FFF2-40B4-BE49-F238E27FC236}">
                <a16:creationId xmlns:a16="http://schemas.microsoft.com/office/drawing/2014/main" id="{8EACC49B-F309-F5FD-F2AD-7D884157872E}"/>
              </a:ext>
            </a:extLst>
          </p:cNvPr>
          <p:cNvSpPr>
            <a:spLocks noGrp="1"/>
          </p:cNvSpPr>
          <p:nvPr>
            <p:ph type="sldNum" sz="quarter" idx="12"/>
          </p:nvPr>
        </p:nvSpPr>
        <p:spPr/>
        <p:txBody>
          <a:bodyPr/>
          <a:lstStyle/>
          <a:p>
            <a:fld id="{F614FD8E-2B32-414C-808C-9C3DB6C0E6BF}" type="slidenum">
              <a:rPr lang="en-US" smtClean="0"/>
              <a:t>185</a:t>
            </a:fld>
            <a:endParaRPr lang="en-US"/>
          </a:p>
        </p:txBody>
      </p:sp>
      <p:pic>
        <p:nvPicPr>
          <p:cNvPr id="10" name="Content Placeholder 9">
            <a:extLst>
              <a:ext uri="{FF2B5EF4-FFF2-40B4-BE49-F238E27FC236}">
                <a16:creationId xmlns:a16="http://schemas.microsoft.com/office/drawing/2014/main" id="{BD45A2B6-757D-D0BD-389F-B4FADD97A68E}"/>
              </a:ext>
            </a:extLst>
          </p:cNvPr>
          <p:cNvPicPr>
            <a:picLocks noGrp="1" noChangeAspect="1"/>
          </p:cNvPicPr>
          <p:nvPr>
            <p:ph idx="1"/>
          </p:nvPr>
        </p:nvPicPr>
        <p:blipFill>
          <a:blip r:embed="rId2"/>
          <a:stretch>
            <a:fillRect/>
          </a:stretch>
        </p:blipFill>
        <p:spPr>
          <a:xfrm>
            <a:off x="2783841" y="1874136"/>
            <a:ext cx="8011336" cy="4037714"/>
          </a:xfrm>
          <a:prstGeom prst="rect">
            <a:avLst/>
          </a:prstGeom>
        </p:spPr>
      </p:pic>
    </p:spTree>
    <p:extLst>
      <p:ext uri="{BB962C8B-B14F-4D97-AF65-F5344CB8AC3E}">
        <p14:creationId xmlns:p14="http://schemas.microsoft.com/office/powerpoint/2010/main" val="47301424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5D826-47D6-12D6-7E93-56574B24F6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78CCE-093F-2950-9721-09F06BE0B2E2}"/>
              </a:ext>
            </a:extLst>
          </p:cNvPr>
          <p:cNvSpPr>
            <a:spLocks noGrp="1"/>
          </p:cNvSpPr>
          <p:nvPr>
            <p:ph type="title"/>
          </p:nvPr>
        </p:nvSpPr>
        <p:spPr/>
        <p:txBody>
          <a:bodyPr/>
          <a:lstStyle/>
          <a:p>
            <a:pPr algn="r" rtl="1"/>
            <a:r>
              <a:rPr lang="fa-IR" dirty="0"/>
              <a:t>ترتیب متغیر و مقدار</a:t>
            </a:r>
            <a:endParaRPr lang="en-US" dirty="0"/>
          </a:p>
        </p:txBody>
      </p:sp>
      <p:sp>
        <p:nvSpPr>
          <p:cNvPr id="3" name="Content Placeholder 2">
            <a:extLst>
              <a:ext uri="{FF2B5EF4-FFF2-40B4-BE49-F238E27FC236}">
                <a16:creationId xmlns:a16="http://schemas.microsoft.com/office/drawing/2014/main" id="{BE391A6C-2BF0-0E9A-5973-B3CE30060148}"/>
              </a:ext>
            </a:extLst>
          </p:cNvPr>
          <p:cNvSpPr>
            <a:spLocks noGrp="1"/>
          </p:cNvSpPr>
          <p:nvPr>
            <p:ph idx="1"/>
          </p:nvPr>
        </p:nvSpPr>
        <p:spPr/>
        <p:txBody>
          <a:bodyPr>
            <a:normAutofit/>
          </a:bodyPr>
          <a:lstStyle/>
          <a:p>
            <a:pPr algn="r" rtl="1"/>
            <a:r>
              <a:rPr lang="fa-IR" sz="2400" dirty="0"/>
              <a:t>هنگامی که یک متغیر انتخاب شد، </a:t>
            </a:r>
            <a:r>
              <a:rPr lang="fa-IR" sz="2400" dirty="0" err="1"/>
              <a:t>الگوریتم</a:t>
            </a:r>
            <a:r>
              <a:rPr lang="fa-IR" sz="2400" dirty="0"/>
              <a:t> باید در مورد ترتیب بررسی مقادیر آن تصمیم بگیرد. </a:t>
            </a:r>
            <a:r>
              <a:rPr lang="fa-IR" sz="2400" dirty="0">
                <a:solidFill>
                  <a:schemeClr val="accent2">
                    <a:lumMod val="75000"/>
                  </a:schemeClr>
                </a:solidFill>
              </a:rPr>
              <a:t>ابتکاری با کمترین ارزش محدود کننده (</a:t>
            </a:r>
            <a:r>
              <a:rPr lang="en-US" sz="2400" dirty="0">
                <a:solidFill>
                  <a:schemeClr val="accent2">
                    <a:lumMod val="75000"/>
                  </a:schemeClr>
                </a:solidFill>
              </a:rPr>
              <a:t>LCV</a:t>
            </a:r>
            <a:r>
              <a:rPr lang="fa-IR" sz="2400" dirty="0">
                <a:solidFill>
                  <a:schemeClr val="accent2">
                    <a:lumMod val="75000"/>
                  </a:schemeClr>
                </a:solidFill>
              </a:rPr>
              <a:t>) </a:t>
            </a:r>
            <a:r>
              <a:rPr lang="fa-IR" sz="2400" dirty="0"/>
              <a:t>برای این امر موثر است. </a:t>
            </a:r>
          </a:p>
          <a:p>
            <a:pPr algn="r" rtl="1"/>
            <a:r>
              <a:rPr lang="fa-IR" sz="2400" dirty="0"/>
              <a:t>مقداری را ترجیح می دهد که کمترین انتخاب را برای متغیرهای همسایه در نمودار محدودیت حذف می کند.</a:t>
            </a:r>
          </a:p>
          <a:p>
            <a:pPr algn="r" rtl="1"/>
            <a:r>
              <a:rPr lang="fa-IR" sz="2200" dirty="0"/>
              <a:t>به طور کلی، این اکتشاف در تلاش است تا حداکثر انعطاف پذیری را برای انتساب متغیر بعدی باقی بگذارد.</a:t>
            </a:r>
          </a:p>
        </p:txBody>
      </p:sp>
      <p:sp>
        <p:nvSpPr>
          <p:cNvPr id="4" name="Slide Number Placeholder 3">
            <a:extLst>
              <a:ext uri="{FF2B5EF4-FFF2-40B4-BE49-F238E27FC236}">
                <a16:creationId xmlns:a16="http://schemas.microsoft.com/office/drawing/2014/main" id="{F6031A95-30AC-D8CB-305E-2BEC58569EA0}"/>
              </a:ext>
            </a:extLst>
          </p:cNvPr>
          <p:cNvSpPr>
            <a:spLocks noGrp="1"/>
          </p:cNvSpPr>
          <p:nvPr>
            <p:ph type="sldNum" sz="quarter" idx="12"/>
          </p:nvPr>
        </p:nvSpPr>
        <p:spPr/>
        <p:txBody>
          <a:bodyPr/>
          <a:lstStyle/>
          <a:p>
            <a:fld id="{F614FD8E-2B32-414C-808C-9C3DB6C0E6BF}" type="slidenum">
              <a:rPr lang="en-US" smtClean="0"/>
              <a:t>186</a:t>
            </a:fld>
            <a:endParaRPr lang="en-US"/>
          </a:p>
        </p:txBody>
      </p:sp>
    </p:spTree>
    <p:extLst>
      <p:ext uri="{BB962C8B-B14F-4D97-AF65-F5344CB8AC3E}">
        <p14:creationId xmlns:p14="http://schemas.microsoft.com/office/powerpoint/2010/main" val="303969021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26247-FD1B-B26A-6121-76E0C94647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39E92-DCBD-022B-1A01-FE5C92A4122C}"/>
              </a:ext>
            </a:extLst>
          </p:cNvPr>
          <p:cNvSpPr>
            <a:spLocks noGrp="1"/>
          </p:cNvSpPr>
          <p:nvPr>
            <p:ph type="title"/>
          </p:nvPr>
        </p:nvSpPr>
        <p:spPr/>
        <p:txBody>
          <a:bodyPr/>
          <a:lstStyle/>
          <a:p>
            <a:pPr algn="r" rtl="1"/>
            <a:r>
              <a:rPr lang="fa-IR" dirty="0"/>
              <a:t>جستجو و استنتاج درهم آمیخته</a:t>
            </a:r>
            <a:endParaRPr lang="en-US" dirty="0"/>
          </a:p>
        </p:txBody>
      </p:sp>
      <p:sp>
        <p:nvSpPr>
          <p:cNvPr id="3" name="Content Placeholder 2">
            <a:extLst>
              <a:ext uri="{FF2B5EF4-FFF2-40B4-BE49-F238E27FC236}">
                <a16:creationId xmlns:a16="http://schemas.microsoft.com/office/drawing/2014/main" id="{CC6DA860-088C-3FF4-6E7E-0E8A687A7F08}"/>
              </a:ext>
            </a:extLst>
          </p:cNvPr>
          <p:cNvSpPr>
            <a:spLocks noGrp="1"/>
          </p:cNvSpPr>
          <p:nvPr>
            <p:ph idx="1"/>
          </p:nvPr>
        </p:nvSpPr>
        <p:spPr/>
        <p:txBody>
          <a:bodyPr>
            <a:normAutofit/>
          </a:bodyPr>
          <a:lstStyle/>
          <a:p>
            <a:pPr algn="r" rtl="1"/>
            <a:r>
              <a:rPr lang="fa-IR" sz="2400" dirty="0"/>
              <a:t>یکی از ساده ترین اشکال استنتاج، </a:t>
            </a:r>
            <a:r>
              <a:rPr lang="fa-IR" sz="2400" dirty="0">
                <a:solidFill>
                  <a:schemeClr val="accent2">
                    <a:lumMod val="75000"/>
                  </a:schemeClr>
                </a:solidFill>
              </a:rPr>
              <a:t>بررسی رو به جلو </a:t>
            </a:r>
            <a:r>
              <a:rPr lang="fa-IR" sz="2400" dirty="0"/>
              <a:t>نامیده می شود. هر زمان که متغیری مانند </a:t>
            </a:r>
            <a:r>
              <a:rPr lang="en-US" sz="2400" dirty="0"/>
              <a:t>X</a:t>
            </a:r>
            <a:r>
              <a:rPr lang="fa-IR" sz="2400" dirty="0"/>
              <a:t> تخصیص داده می شود، فرآیند بررسی رو به جلو سازگاری یال را برای آن ایجاد </a:t>
            </a:r>
            <a:r>
              <a:rPr lang="fa-IR" sz="2400" dirty="0" err="1"/>
              <a:t>می‌کند</a:t>
            </a:r>
            <a:r>
              <a:rPr lang="fa-IR" sz="2400" dirty="0"/>
              <a:t>: </a:t>
            </a:r>
          </a:p>
          <a:p>
            <a:pPr algn="r" rtl="1"/>
            <a:r>
              <a:rPr lang="fa-IR" sz="2400" dirty="0"/>
              <a:t>برای هر متغیر تخصیص نیافته مانند </a:t>
            </a:r>
            <a:r>
              <a:rPr lang="en-US" sz="2400" dirty="0"/>
              <a:t>Y</a:t>
            </a:r>
            <a:r>
              <a:rPr lang="fa-IR" sz="2400" dirty="0"/>
              <a:t> که توسط یک محدودیت به </a:t>
            </a:r>
            <a:r>
              <a:rPr lang="en-US" sz="2400" dirty="0"/>
              <a:t>X</a:t>
            </a:r>
            <a:r>
              <a:rPr lang="fa-IR" sz="2400" dirty="0"/>
              <a:t> متصل می شود، هر مقداری را که با مقدار انتخاب شده از </a:t>
            </a:r>
            <a:r>
              <a:rPr lang="en-US" sz="2400" dirty="0"/>
              <a:t>X</a:t>
            </a:r>
            <a:r>
              <a:rPr lang="fa-IR" sz="2400" dirty="0"/>
              <a:t> برای آن ناسازگار است، از دامنه </a:t>
            </a:r>
            <a:r>
              <a:rPr lang="en-US" sz="2400" dirty="0"/>
              <a:t>Y</a:t>
            </a:r>
            <a:r>
              <a:rPr lang="fa-IR" sz="2400" dirty="0"/>
              <a:t> حذف کنید.</a:t>
            </a:r>
            <a:endParaRPr lang="fa-IR" sz="2200" dirty="0"/>
          </a:p>
        </p:txBody>
      </p:sp>
      <p:sp>
        <p:nvSpPr>
          <p:cNvPr id="4" name="Slide Number Placeholder 3">
            <a:extLst>
              <a:ext uri="{FF2B5EF4-FFF2-40B4-BE49-F238E27FC236}">
                <a16:creationId xmlns:a16="http://schemas.microsoft.com/office/drawing/2014/main" id="{DC911AD5-B175-AB96-5D88-27F68BD9B42F}"/>
              </a:ext>
            </a:extLst>
          </p:cNvPr>
          <p:cNvSpPr>
            <a:spLocks noGrp="1"/>
          </p:cNvSpPr>
          <p:nvPr>
            <p:ph type="sldNum" sz="quarter" idx="12"/>
          </p:nvPr>
        </p:nvSpPr>
        <p:spPr/>
        <p:txBody>
          <a:bodyPr/>
          <a:lstStyle/>
          <a:p>
            <a:fld id="{F614FD8E-2B32-414C-808C-9C3DB6C0E6BF}" type="slidenum">
              <a:rPr lang="en-US" smtClean="0"/>
              <a:t>187</a:t>
            </a:fld>
            <a:endParaRPr lang="en-US"/>
          </a:p>
        </p:txBody>
      </p:sp>
    </p:spTree>
    <p:extLst>
      <p:ext uri="{BB962C8B-B14F-4D97-AF65-F5344CB8AC3E}">
        <p14:creationId xmlns:p14="http://schemas.microsoft.com/office/powerpoint/2010/main" val="388993753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45A39-F9A1-98A9-0401-12D87AB7D4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68DAA2-0D56-47F7-DC4E-8E15F4FA807D}"/>
              </a:ext>
            </a:extLst>
          </p:cNvPr>
          <p:cNvSpPr>
            <a:spLocks noGrp="1"/>
          </p:cNvSpPr>
          <p:nvPr>
            <p:ph type="title"/>
          </p:nvPr>
        </p:nvSpPr>
        <p:spPr/>
        <p:txBody>
          <a:bodyPr/>
          <a:lstStyle/>
          <a:p>
            <a:pPr algn="r" rtl="1"/>
            <a:r>
              <a:rPr lang="fa-IR" dirty="0"/>
              <a:t>جستجو و استنتاج درهم آمیخته</a:t>
            </a:r>
            <a:endParaRPr lang="en-US" dirty="0"/>
          </a:p>
        </p:txBody>
      </p:sp>
      <p:sp>
        <p:nvSpPr>
          <p:cNvPr id="3" name="Content Placeholder 2">
            <a:extLst>
              <a:ext uri="{FF2B5EF4-FFF2-40B4-BE49-F238E27FC236}">
                <a16:creationId xmlns:a16="http://schemas.microsoft.com/office/drawing/2014/main" id="{75275AAC-032A-DB18-350E-C4520BD813F1}"/>
              </a:ext>
            </a:extLst>
          </p:cNvPr>
          <p:cNvSpPr>
            <a:spLocks noGrp="1"/>
          </p:cNvSpPr>
          <p:nvPr>
            <p:ph idx="1"/>
          </p:nvPr>
        </p:nvSpPr>
        <p:spPr/>
        <p:txBody>
          <a:bodyPr>
            <a:normAutofit/>
          </a:bodyPr>
          <a:lstStyle/>
          <a:p>
            <a:pPr algn="r" rtl="1"/>
            <a:r>
              <a:rPr lang="fa-IR" sz="2400" dirty="0"/>
              <a:t>پیشرفت جستجوی </a:t>
            </a:r>
            <a:r>
              <a:rPr lang="fa-IR" sz="2400" dirty="0" err="1"/>
              <a:t>عقبگرد</a:t>
            </a:r>
            <a:r>
              <a:rPr lang="fa-IR" sz="2400" dirty="0"/>
              <a:t> در </a:t>
            </a:r>
            <a:r>
              <a:rPr lang="en-US" sz="2400" dirty="0"/>
              <a:t>CSP </a:t>
            </a:r>
            <a:r>
              <a:rPr lang="fa-IR" sz="2400" dirty="0"/>
              <a:t> استرالیا با بررسی رو به جلو.</a:t>
            </a:r>
            <a:endParaRPr lang="fa-IR" sz="2200" dirty="0"/>
          </a:p>
        </p:txBody>
      </p:sp>
      <p:sp>
        <p:nvSpPr>
          <p:cNvPr id="4" name="Slide Number Placeholder 3">
            <a:extLst>
              <a:ext uri="{FF2B5EF4-FFF2-40B4-BE49-F238E27FC236}">
                <a16:creationId xmlns:a16="http://schemas.microsoft.com/office/drawing/2014/main" id="{179C4BB2-603E-EE85-AE05-1C935B1D998E}"/>
              </a:ext>
            </a:extLst>
          </p:cNvPr>
          <p:cNvSpPr>
            <a:spLocks noGrp="1"/>
          </p:cNvSpPr>
          <p:nvPr>
            <p:ph type="sldNum" sz="quarter" idx="12"/>
          </p:nvPr>
        </p:nvSpPr>
        <p:spPr/>
        <p:txBody>
          <a:bodyPr/>
          <a:lstStyle/>
          <a:p>
            <a:fld id="{F614FD8E-2B32-414C-808C-9C3DB6C0E6BF}" type="slidenum">
              <a:rPr lang="en-US" smtClean="0"/>
              <a:t>188</a:t>
            </a:fld>
            <a:endParaRPr lang="en-US"/>
          </a:p>
        </p:txBody>
      </p:sp>
      <p:pic>
        <p:nvPicPr>
          <p:cNvPr id="5" name="Picture 4">
            <a:extLst>
              <a:ext uri="{FF2B5EF4-FFF2-40B4-BE49-F238E27FC236}">
                <a16:creationId xmlns:a16="http://schemas.microsoft.com/office/drawing/2014/main" id="{C69231B5-3794-A2DB-0DFF-0501053CC555}"/>
              </a:ext>
            </a:extLst>
          </p:cNvPr>
          <p:cNvPicPr>
            <a:picLocks noChangeAspect="1"/>
          </p:cNvPicPr>
          <p:nvPr/>
        </p:nvPicPr>
        <p:blipFill>
          <a:blip r:embed="rId2"/>
          <a:stretch>
            <a:fillRect/>
          </a:stretch>
        </p:blipFill>
        <p:spPr>
          <a:xfrm>
            <a:off x="3901361" y="3429000"/>
            <a:ext cx="7603251" cy="2109654"/>
          </a:xfrm>
          <a:prstGeom prst="rect">
            <a:avLst/>
          </a:prstGeom>
        </p:spPr>
      </p:pic>
      <p:pic>
        <p:nvPicPr>
          <p:cNvPr id="6" name="Picture 5">
            <a:extLst>
              <a:ext uri="{FF2B5EF4-FFF2-40B4-BE49-F238E27FC236}">
                <a16:creationId xmlns:a16="http://schemas.microsoft.com/office/drawing/2014/main" id="{28B53738-B679-051C-2E7C-39278B3177FA}"/>
              </a:ext>
            </a:extLst>
          </p:cNvPr>
          <p:cNvPicPr>
            <a:picLocks noChangeAspect="1"/>
          </p:cNvPicPr>
          <p:nvPr/>
        </p:nvPicPr>
        <p:blipFill>
          <a:blip r:embed="rId3"/>
          <a:srcRect l="54772"/>
          <a:stretch/>
        </p:blipFill>
        <p:spPr>
          <a:xfrm>
            <a:off x="1127681" y="1905000"/>
            <a:ext cx="2773680" cy="2798316"/>
          </a:xfrm>
          <a:prstGeom prst="rect">
            <a:avLst/>
          </a:prstGeom>
        </p:spPr>
      </p:pic>
    </p:spTree>
    <p:extLst>
      <p:ext uri="{BB962C8B-B14F-4D97-AF65-F5344CB8AC3E}">
        <p14:creationId xmlns:p14="http://schemas.microsoft.com/office/powerpoint/2010/main" val="1793760197"/>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0FEE9-CD91-96C1-3048-7F9F81F7FF64}"/>
              </a:ext>
            </a:extLst>
          </p:cNvPr>
          <p:cNvSpPr>
            <a:spLocks noGrp="1"/>
          </p:cNvSpPr>
          <p:nvPr>
            <p:ph type="title"/>
          </p:nvPr>
        </p:nvSpPr>
        <p:spPr/>
        <p:txBody>
          <a:bodyPr/>
          <a:lstStyle/>
          <a:p>
            <a:pPr algn="r" rtl="1"/>
            <a:r>
              <a:rPr lang="fa-IR" dirty="0"/>
              <a:t>جستجوی محلی برای </a:t>
            </a:r>
            <a:r>
              <a:rPr lang="en-US" dirty="0"/>
              <a:t>CSP </a:t>
            </a:r>
            <a:r>
              <a:rPr lang="fa-IR" dirty="0"/>
              <a:t>ها</a:t>
            </a:r>
            <a:endParaRPr lang="en-US" dirty="0"/>
          </a:p>
        </p:txBody>
      </p:sp>
      <p:sp>
        <p:nvSpPr>
          <p:cNvPr id="3" name="Content Placeholder 2">
            <a:extLst>
              <a:ext uri="{FF2B5EF4-FFF2-40B4-BE49-F238E27FC236}">
                <a16:creationId xmlns:a16="http://schemas.microsoft.com/office/drawing/2014/main" id="{AC3EA0F4-CB35-131E-84E0-61D7B42D1936}"/>
              </a:ext>
            </a:extLst>
          </p:cNvPr>
          <p:cNvSpPr>
            <a:spLocks noGrp="1"/>
          </p:cNvSpPr>
          <p:nvPr>
            <p:ph idx="1"/>
          </p:nvPr>
        </p:nvSpPr>
        <p:spPr/>
        <p:txBody>
          <a:bodyPr>
            <a:normAutofit/>
          </a:bodyPr>
          <a:lstStyle/>
          <a:p>
            <a:pPr algn="r" rtl="1"/>
            <a:r>
              <a:rPr lang="fa-IR" sz="2400" dirty="0" err="1"/>
              <a:t>الگوریتم</a:t>
            </a:r>
            <a:r>
              <a:rPr lang="fa-IR" sz="2400" dirty="0"/>
              <a:t> های جستجوی محلی در حل بسیاری از </a:t>
            </a:r>
            <a:r>
              <a:rPr lang="en-US" sz="2400" dirty="0"/>
              <a:t>CSP </a:t>
            </a:r>
            <a:r>
              <a:rPr lang="fa-IR" sz="2400" dirty="0"/>
              <a:t>ها بسیار موثر هستند. </a:t>
            </a:r>
          </a:p>
          <a:p>
            <a:pPr algn="r" rtl="1"/>
            <a:r>
              <a:rPr lang="fa-IR" sz="2400" dirty="0"/>
              <a:t>آنها از یک فرمول حالت کامل استفاده می کنند که در آن هر حالت مقداری را به هر متغیر اختصاص می دهد و جستجو مقدار یک متغیر را در یک زمان تغییر می دهد.</a:t>
            </a:r>
          </a:p>
          <a:p>
            <a:pPr algn="r" rtl="1"/>
            <a:r>
              <a:rPr lang="fa-IR" sz="2400" dirty="0"/>
              <a:t>واضح ترین رویکرد انتخاب مقداری است که منجر به حداقل تعداد تداخل با سایر </a:t>
            </a:r>
            <a:r>
              <a:rPr lang="fa-IR" sz="2400" dirty="0" err="1"/>
              <a:t>متغیرها</a:t>
            </a:r>
            <a:r>
              <a:rPr lang="fa-IR" sz="2400" dirty="0"/>
              <a:t> می شود که به ان </a:t>
            </a:r>
            <a:r>
              <a:rPr lang="fa-IR" sz="2400" dirty="0">
                <a:solidFill>
                  <a:schemeClr val="accent2">
                    <a:lumMod val="75000"/>
                  </a:schemeClr>
                </a:solidFill>
              </a:rPr>
              <a:t>اکتشاف حداقل تناقض </a:t>
            </a:r>
            <a:r>
              <a:rPr lang="fa-IR" sz="2400" dirty="0"/>
              <a:t>می گویند.</a:t>
            </a:r>
            <a:endParaRPr lang="en-US" sz="2400" dirty="0"/>
          </a:p>
        </p:txBody>
      </p:sp>
      <p:sp>
        <p:nvSpPr>
          <p:cNvPr id="4" name="Slide Number Placeholder 3">
            <a:extLst>
              <a:ext uri="{FF2B5EF4-FFF2-40B4-BE49-F238E27FC236}">
                <a16:creationId xmlns:a16="http://schemas.microsoft.com/office/drawing/2014/main" id="{7E830CFE-3D18-1EF8-FEFF-1E92347144DA}"/>
              </a:ext>
            </a:extLst>
          </p:cNvPr>
          <p:cNvSpPr>
            <a:spLocks noGrp="1"/>
          </p:cNvSpPr>
          <p:nvPr>
            <p:ph type="sldNum" sz="quarter" idx="12"/>
          </p:nvPr>
        </p:nvSpPr>
        <p:spPr/>
        <p:txBody>
          <a:bodyPr/>
          <a:lstStyle/>
          <a:p>
            <a:fld id="{F614FD8E-2B32-414C-808C-9C3DB6C0E6BF}" type="slidenum">
              <a:rPr lang="en-US" smtClean="0"/>
              <a:t>189</a:t>
            </a:fld>
            <a:endParaRPr lang="en-US"/>
          </a:p>
        </p:txBody>
      </p:sp>
    </p:spTree>
    <p:extLst>
      <p:ext uri="{BB962C8B-B14F-4D97-AF65-F5344CB8AC3E}">
        <p14:creationId xmlns:p14="http://schemas.microsoft.com/office/powerpoint/2010/main" val="3467951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تئوری کنترل و </a:t>
            </a:r>
            <a:r>
              <a:rPr lang="fa-IR" dirty="0" err="1"/>
              <a:t>سایبرنتیک</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مصنوعات چگونه می توانند تحت کنترل خود عمل کنند؟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19</a:t>
            </a:fld>
            <a:endParaRPr lang="en-US"/>
          </a:p>
        </p:txBody>
      </p:sp>
    </p:spTree>
    <p:extLst>
      <p:ext uri="{BB962C8B-B14F-4D97-AF65-F5344CB8AC3E}">
        <p14:creationId xmlns:p14="http://schemas.microsoft.com/office/powerpoint/2010/main" val="281471660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132CC-5B19-6A5F-A94E-F23341DB93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5F6DCD-B336-A5A9-CB22-A667A3D72DEA}"/>
              </a:ext>
            </a:extLst>
          </p:cNvPr>
          <p:cNvSpPr>
            <a:spLocks noGrp="1"/>
          </p:cNvSpPr>
          <p:nvPr>
            <p:ph type="title"/>
          </p:nvPr>
        </p:nvSpPr>
        <p:spPr/>
        <p:txBody>
          <a:bodyPr/>
          <a:lstStyle/>
          <a:p>
            <a:pPr algn="r" rtl="1"/>
            <a:r>
              <a:rPr lang="fa-IR" dirty="0"/>
              <a:t>جستجوی محلی برای </a:t>
            </a:r>
            <a:r>
              <a:rPr lang="en-US" dirty="0"/>
              <a:t>CSP </a:t>
            </a:r>
            <a:r>
              <a:rPr lang="fa-IR" dirty="0"/>
              <a:t>ها</a:t>
            </a:r>
            <a:endParaRPr lang="en-US" dirty="0"/>
          </a:p>
        </p:txBody>
      </p:sp>
      <p:sp>
        <p:nvSpPr>
          <p:cNvPr id="3" name="Content Placeholder 2">
            <a:extLst>
              <a:ext uri="{FF2B5EF4-FFF2-40B4-BE49-F238E27FC236}">
                <a16:creationId xmlns:a16="http://schemas.microsoft.com/office/drawing/2014/main" id="{E712F174-84CE-3135-5C54-F82360BBFB9B}"/>
              </a:ext>
            </a:extLst>
          </p:cNvPr>
          <p:cNvSpPr>
            <a:spLocks noGrp="1"/>
          </p:cNvSpPr>
          <p:nvPr>
            <p:ph idx="1"/>
          </p:nvPr>
        </p:nvSpPr>
        <p:spPr/>
        <p:txBody>
          <a:bodyPr>
            <a:normAutofit/>
          </a:bodyPr>
          <a:lstStyle/>
          <a:p>
            <a:pPr algn="r" rtl="1"/>
            <a:r>
              <a:rPr lang="fa-IR" sz="2000" dirty="0"/>
              <a:t>ما از سمت چپ با یک انتساب کامل به 8 متغیر شروع می کنیم. به طور معمول این چندین محدودیت را نقض می کند. سپس به طور تصادفی یک متغیر متناقض را انتخاب می کنیم که معلوم می شود، راست ترین ستون است. ما می خواهیم ارزش را به چیزی تغییر دهیم که ما را به یک راه حل نزدیک تر کند.</a:t>
            </a:r>
            <a:endParaRPr lang="en-US" sz="2000" dirty="0"/>
          </a:p>
        </p:txBody>
      </p:sp>
      <p:sp>
        <p:nvSpPr>
          <p:cNvPr id="4" name="Slide Number Placeholder 3">
            <a:extLst>
              <a:ext uri="{FF2B5EF4-FFF2-40B4-BE49-F238E27FC236}">
                <a16:creationId xmlns:a16="http://schemas.microsoft.com/office/drawing/2014/main" id="{84517E7D-D139-BB5D-5C15-E001C393BF2E}"/>
              </a:ext>
            </a:extLst>
          </p:cNvPr>
          <p:cNvSpPr>
            <a:spLocks noGrp="1"/>
          </p:cNvSpPr>
          <p:nvPr>
            <p:ph type="sldNum" sz="quarter" idx="12"/>
          </p:nvPr>
        </p:nvSpPr>
        <p:spPr/>
        <p:txBody>
          <a:bodyPr/>
          <a:lstStyle/>
          <a:p>
            <a:fld id="{F614FD8E-2B32-414C-808C-9C3DB6C0E6BF}" type="slidenum">
              <a:rPr lang="en-US" smtClean="0"/>
              <a:t>190</a:t>
            </a:fld>
            <a:endParaRPr lang="en-US"/>
          </a:p>
        </p:txBody>
      </p:sp>
      <p:pic>
        <p:nvPicPr>
          <p:cNvPr id="5" name="Picture 4">
            <a:extLst>
              <a:ext uri="{FF2B5EF4-FFF2-40B4-BE49-F238E27FC236}">
                <a16:creationId xmlns:a16="http://schemas.microsoft.com/office/drawing/2014/main" id="{8B6DB96D-57F7-E609-38FB-A30617EBF005}"/>
              </a:ext>
            </a:extLst>
          </p:cNvPr>
          <p:cNvPicPr>
            <a:picLocks noChangeAspect="1"/>
          </p:cNvPicPr>
          <p:nvPr/>
        </p:nvPicPr>
        <p:blipFill>
          <a:blip r:embed="rId2"/>
          <a:stretch>
            <a:fillRect/>
          </a:stretch>
        </p:blipFill>
        <p:spPr>
          <a:xfrm>
            <a:off x="1389296" y="3290656"/>
            <a:ext cx="10307488" cy="3324689"/>
          </a:xfrm>
          <a:prstGeom prst="rect">
            <a:avLst/>
          </a:prstGeom>
        </p:spPr>
      </p:pic>
    </p:spTree>
    <p:extLst>
      <p:ext uri="{BB962C8B-B14F-4D97-AF65-F5344CB8AC3E}">
        <p14:creationId xmlns:p14="http://schemas.microsoft.com/office/powerpoint/2010/main" val="718725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فهرست</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buFont typeface="+mj-lt"/>
              <a:buAutoNum type="arabicPeriod"/>
            </a:pPr>
            <a:r>
              <a:rPr lang="fa-IR" dirty="0"/>
              <a:t>مقدمه</a:t>
            </a:r>
          </a:p>
          <a:p>
            <a:pPr algn="r" rtl="1">
              <a:buFont typeface="+mj-lt"/>
              <a:buAutoNum type="arabicPeriod"/>
            </a:pPr>
            <a:r>
              <a:rPr lang="fa-IR" dirty="0"/>
              <a:t>عامل های هوشمند</a:t>
            </a:r>
          </a:p>
          <a:p>
            <a:pPr algn="r" rtl="1">
              <a:buFont typeface="+mj-lt"/>
              <a:buAutoNum type="arabicPeriod"/>
            </a:pPr>
            <a:r>
              <a:rPr lang="fa-IR" dirty="0" err="1"/>
              <a:t>جل</a:t>
            </a:r>
            <a:r>
              <a:rPr lang="fa-IR" dirty="0"/>
              <a:t> مسئله با جستجو</a:t>
            </a:r>
          </a:p>
          <a:p>
            <a:pPr algn="r" rtl="1">
              <a:buFont typeface="+mj-lt"/>
              <a:buAutoNum type="arabicPeriod"/>
            </a:pPr>
            <a:r>
              <a:rPr lang="fa-IR" dirty="0"/>
              <a:t>جستجو در محیط های پیچیده</a:t>
            </a:r>
          </a:p>
          <a:p>
            <a:pPr algn="r" rtl="1">
              <a:buFont typeface="+mj-lt"/>
              <a:buAutoNum type="arabicPeriod"/>
            </a:pPr>
            <a:r>
              <a:rPr lang="fa-IR" dirty="0"/>
              <a:t>جستجوی </a:t>
            </a:r>
            <a:r>
              <a:rPr lang="fa-IR" dirty="0" err="1"/>
              <a:t>تخاصمی</a:t>
            </a:r>
            <a:r>
              <a:rPr lang="fa-IR" dirty="0"/>
              <a:t> و بازی ها</a:t>
            </a:r>
          </a:p>
          <a:p>
            <a:pPr algn="r" rtl="1">
              <a:buFont typeface="+mj-lt"/>
              <a:buAutoNum type="arabicPeriod"/>
            </a:pPr>
            <a:r>
              <a:rPr lang="fa-IR" dirty="0"/>
              <a:t>مسائل </a:t>
            </a:r>
            <a:r>
              <a:rPr lang="fa-IR" dirty="0" err="1"/>
              <a:t>ارضای</a:t>
            </a:r>
            <a:r>
              <a:rPr lang="fa-IR" dirty="0"/>
              <a:t> محدودیت</a:t>
            </a:r>
          </a:p>
          <a:p>
            <a:pPr algn="r" rtl="1">
              <a:buFont typeface="+mj-lt"/>
              <a:buAutoNum type="arabicPeriod"/>
            </a:pPr>
            <a:r>
              <a:rPr lang="fa-IR" dirty="0"/>
              <a:t>عامل های منطقی</a:t>
            </a:r>
          </a:p>
          <a:p>
            <a:pPr algn="r" rtl="1">
              <a:buFont typeface="+mj-lt"/>
              <a:buAutoNum type="arabicPeriod"/>
            </a:pPr>
            <a:r>
              <a:rPr lang="fa-IR" dirty="0"/>
              <a:t>منطق رتبه اول</a:t>
            </a:r>
          </a:p>
          <a:p>
            <a:pPr algn="r" rtl="1">
              <a:buFont typeface="+mj-lt"/>
              <a:buAutoNum type="arabicPeriod"/>
            </a:pPr>
            <a:r>
              <a:rPr lang="fa-IR" dirty="0"/>
              <a:t>استنتاج در منطق رتبه اول</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2</a:t>
            </a:fld>
            <a:endParaRPr lang="en-US"/>
          </a:p>
        </p:txBody>
      </p:sp>
    </p:spTree>
    <p:extLst>
      <p:ext uri="{BB962C8B-B14F-4D97-AF65-F5344CB8AC3E}">
        <p14:creationId xmlns:p14="http://schemas.microsoft.com/office/powerpoint/2010/main" val="4124836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مبانی هوش مصنوعی: زبانشناسی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a:bodyPr>
          <a:lstStyle/>
          <a:p>
            <a:pPr algn="r" rtl="1"/>
            <a:r>
              <a:rPr lang="fa-IR" sz="2400" dirty="0"/>
              <a:t>زبان چگونه با اندیشه ارتباط دارد؟</a:t>
            </a:r>
            <a:endParaRPr lang="en-US" sz="24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20</a:t>
            </a:fld>
            <a:endParaRPr lang="en-US"/>
          </a:p>
        </p:txBody>
      </p:sp>
    </p:spTree>
    <p:extLst>
      <p:ext uri="{BB962C8B-B14F-4D97-AF65-F5344CB8AC3E}">
        <p14:creationId xmlns:p14="http://schemas.microsoft.com/office/powerpoint/2010/main" val="1863001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تاریخچه هوش مصنوعی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lnSpcReduction="10000"/>
          </a:bodyPr>
          <a:lstStyle/>
          <a:p>
            <a:pPr algn="r" rtl="1"/>
            <a:r>
              <a:rPr lang="fa-IR" sz="2400" dirty="0"/>
              <a:t>یک راه سریع برای خلاصه کردن نقاط عطف در تاریخ هوش مصنوعی، فهرست کردن برندگان جایزه </a:t>
            </a:r>
            <a:r>
              <a:rPr lang="fa-IR" sz="2400" dirty="0" err="1"/>
              <a:t>تورینگ</a:t>
            </a:r>
            <a:r>
              <a:rPr lang="fa-IR" sz="2400" dirty="0"/>
              <a:t> است: </a:t>
            </a:r>
          </a:p>
          <a:p>
            <a:pPr lvl="1" algn="r" rtl="1"/>
            <a:r>
              <a:rPr lang="en-US" sz="2200" dirty="0"/>
              <a:t>Marvin Minsky (1969)</a:t>
            </a:r>
            <a:r>
              <a:rPr lang="fa-IR" sz="2200" dirty="0"/>
              <a:t> و </a:t>
            </a:r>
            <a:r>
              <a:rPr lang="en-US" sz="2200" dirty="0"/>
              <a:t>John McCarthy (1971) </a:t>
            </a:r>
            <a:r>
              <a:rPr lang="fa-IR" sz="2200" dirty="0"/>
              <a:t> برای تعریف پایه های این رشته بر اساس بازنمایی و استدلال. </a:t>
            </a:r>
          </a:p>
          <a:p>
            <a:pPr lvl="1" algn="r" rtl="1"/>
            <a:r>
              <a:rPr lang="en-US" sz="2200" dirty="0"/>
              <a:t>Ed Feigenbaum</a:t>
            </a:r>
            <a:r>
              <a:rPr lang="fa-IR" sz="2200" dirty="0"/>
              <a:t> و </a:t>
            </a:r>
            <a:r>
              <a:rPr lang="en-US" sz="2200" dirty="0"/>
              <a:t>Raj Reddy (1994)</a:t>
            </a:r>
            <a:r>
              <a:rPr lang="fa-IR" sz="2200" dirty="0"/>
              <a:t> برای توسعه سیستم های خبره ای که دانش انسانی را برای حل مشکلات دنیای واقعی </a:t>
            </a:r>
            <a:r>
              <a:rPr lang="fa-IR" sz="2200" dirty="0" err="1"/>
              <a:t>رمزگذاری</a:t>
            </a:r>
            <a:r>
              <a:rPr lang="fa-IR" sz="2200" dirty="0"/>
              <a:t> می کنند. </a:t>
            </a:r>
          </a:p>
          <a:p>
            <a:pPr lvl="1" algn="r" rtl="1"/>
            <a:r>
              <a:rPr lang="en-US" sz="2200" dirty="0"/>
              <a:t>Judea Pearl (2011) </a:t>
            </a:r>
            <a:r>
              <a:rPr lang="fa-IR" sz="2200" dirty="0"/>
              <a:t> برای توسعه تکنیک های استدلال </a:t>
            </a:r>
            <a:r>
              <a:rPr lang="fa-IR" sz="2200" dirty="0" err="1"/>
              <a:t>احتمالاتی</a:t>
            </a:r>
            <a:r>
              <a:rPr lang="fa-IR" sz="2200" dirty="0"/>
              <a:t> که با عدم قطعیت به شیوه ای اصولی سروکار دارد. </a:t>
            </a:r>
          </a:p>
          <a:p>
            <a:pPr lvl="1" algn="r" rtl="1"/>
            <a:r>
              <a:rPr lang="fa-IR" sz="2200" dirty="0"/>
              <a:t>و در نهایت </a:t>
            </a:r>
            <a:r>
              <a:rPr lang="en-US" sz="2200" dirty="0"/>
              <a:t>Yoshua Bengio, Geoffrey Hinton, and Yann LeCun (2019)</a:t>
            </a:r>
            <a:r>
              <a:rPr lang="fa-IR" sz="2200" dirty="0"/>
              <a:t> برای تبدیل "یادگیری عمیق" (شبکه های عصبی چند لایه) به بخش مهمی از محاسبات مدرن</a:t>
            </a:r>
            <a:r>
              <a:rPr lang="fa-IR" sz="2200"/>
              <a:t>. </a:t>
            </a:r>
            <a:endParaRPr lang="en-US" sz="2200"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21</a:t>
            </a:fld>
            <a:endParaRPr lang="en-US"/>
          </a:p>
        </p:txBody>
      </p:sp>
    </p:spTree>
    <p:extLst>
      <p:ext uri="{BB962C8B-B14F-4D97-AF65-F5344CB8AC3E}">
        <p14:creationId xmlns:p14="http://schemas.microsoft.com/office/powerpoint/2010/main" val="2333155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0712A5-53FA-F803-5C5A-6208CEE84A7D}"/>
              </a:ext>
            </a:extLst>
          </p:cNvPr>
          <p:cNvSpPr>
            <a:spLocks noGrp="1"/>
          </p:cNvSpPr>
          <p:nvPr>
            <p:ph type="title"/>
          </p:nvPr>
        </p:nvSpPr>
        <p:spPr/>
        <p:txBody>
          <a:bodyPr/>
          <a:lstStyle/>
          <a:p>
            <a:pPr algn="r" rtl="1"/>
            <a:r>
              <a:rPr lang="fa-IR" dirty="0"/>
              <a:t>فصل دوم: عامل های هوشمند</a:t>
            </a:r>
            <a:endParaRPr lang="en-US" dirty="0"/>
          </a:p>
        </p:txBody>
      </p:sp>
      <p:sp>
        <p:nvSpPr>
          <p:cNvPr id="6" name="Text Placeholder 5">
            <a:extLst>
              <a:ext uri="{FF2B5EF4-FFF2-40B4-BE49-F238E27FC236}">
                <a16:creationId xmlns:a16="http://schemas.microsoft.com/office/drawing/2014/main" id="{3909040E-B171-9609-8D3A-66E972988CF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DE26A6-48E8-BFBE-04F5-562D99972CF5}"/>
              </a:ext>
            </a:extLst>
          </p:cNvPr>
          <p:cNvSpPr>
            <a:spLocks noGrp="1"/>
          </p:cNvSpPr>
          <p:nvPr>
            <p:ph type="sldNum" sz="quarter" idx="12"/>
          </p:nvPr>
        </p:nvSpPr>
        <p:spPr/>
        <p:txBody>
          <a:bodyPr/>
          <a:lstStyle/>
          <a:p>
            <a:fld id="{F614FD8E-2B32-414C-808C-9C3DB6C0E6BF}" type="slidenum">
              <a:rPr lang="en-US" smtClean="0"/>
              <a:t>22</a:t>
            </a:fld>
            <a:endParaRPr lang="en-US"/>
          </a:p>
        </p:txBody>
      </p:sp>
    </p:spTree>
    <p:extLst>
      <p:ext uri="{BB962C8B-B14F-4D97-AF65-F5344CB8AC3E}">
        <p14:creationId xmlns:p14="http://schemas.microsoft.com/office/powerpoint/2010/main" val="953499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4900C-0485-3CD9-12AA-CEE441BFE3C9}"/>
              </a:ext>
            </a:extLst>
          </p:cNvPr>
          <p:cNvSpPr>
            <a:spLocks noGrp="1"/>
          </p:cNvSpPr>
          <p:nvPr>
            <p:ph type="title"/>
          </p:nvPr>
        </p:nvSpPr>
        <p:spPr/>
        <p:txBody>
          <a:bodyPr/>
          <a:lstStyle/>
          <a:p>
            <a:pPr algn="r" rtl="1"/>
            <a:r>
              <a:rPr lang="fa-IR" dirty="0"/>
              <a:t>عوامل و محیط ها</a:t>
            </a:r>
            <a:endParaRPr lang="en-US" dirty="0"/>
          </a:p>
        </p:txBody>
      </p:sp>
      <p:sp>
        <p:nvSpPr>
          <p:cNvPr id="6" name="Content Placeholder 5">
            <a:extLst>
              <a:ext uri="{FF2B5EF4-FFF2-40B4-BE49-F238E27FC236}">
                <a16:creationId xmlns:a16="http://schemas.microsoft.com/office/drawing/2014/main" id="{1D674681-733A-1CE9-8AFD-E57B0DF50190}"/>
              </a:ext>
            </a:extLst>
          </p:cNvPr>
          <p:cNvSpPr>
            <a:spLocks noGrp="1"/>
          </p:cNvSpPr>
          <p:nvPr>
            <p:ph idx="1"/>
          </p:nvPr>
        </p:nvSpPr>
        <p:spPr>
          <a:xfrm>
            <a:off x="6696064" y="2133600"/>
            <a:ext cx="4808548" cy="3777622"/>
          </a:xfrm>
        </p:spPr>
        <p:txBody>
          <a:bodyPr>
            <a:normAutofit lnSpcReduction="10000"/>
          </a:bodyPr>
          <a:lstStyle/>
          <a:p>
            <a:pPr algn="r" rtl="1"/>
            <a:r>
              <a:rPr lang="fa-IR" sz="2000" dirty="0">
                <a:solidFill>
                  <a:schemeClr val="accent2"/>
                </a:solidFill>
              </a:rPr>
              <a:t>عامل</a:t>
            </a:r>
            <a:r>
              <a:rPr lang="fa-IR" sz="2000" dirty="0"/>
              <a:t> هر چیزی است که بتوان آن را به عنوان درک محیط خود از طریق </a:t>
            </a:r>
            <a:r>
              <a:rPr lang="fa-IR" sz="2000" dirty="0" err="1">
                <a:solidFill>
                  <a:schemeClr val="accent2"/>
                </a:solidFill>
              </a:rPr>
              <a:t>حسگرها</a:t>
            </a:r>
            <a:r>
              <a:rPr lang="fa-IR" sz="2000" dirty="0"/>
              <a:t> و عمل بر روی آن </a:t>
            </a:r>
            <a:r>
              <a:rPr lang="fa-IR" sz="2000" dirty="0">
                <a:solidFill>
                  <a:schemeClr val="accent2"/>
                </a:solidFill>
              </a:rPr>
              <a:t>محیط</a:t>
            </a:r>
            <a:r>
              <a:rPr lang="fa-IR" sz="2000" dirty="0"/>
              <a:t> از طریق </a:t>
            </a:r>
            <a:r>
              <a:rPr lang="fa-IR" sz="2000" dirty="0">
                <a:solidFill>
                  <a:schemeClr val="accent2"/>
                </a:solidFill>
              </a:rPr>
              <a:t>محرک</a:t>
            </a:r>
            <a:r>
              <a:rPr lang="fa-IR" sz="2000" dirty="0"/>
              <a:t> ها مشاهده کرد.</a:t>
            </a:r>
            <a:endParaRPr lang="en-US" sz="2000" dirty="0"/>
          </a:p>
          <a:p>
            <a:pPr algn="r" rtl="1"/>
            <a:r>
              <a:rPr lang="fa-IR" sz="2000" dirty="0"/>
              <a:t>یک عامل انسانی دارای چشم ها، گوش ها و سایر اندام ها برای </a:t>
            </a:r>
            <a:r>
              <a:rPr lang="fa-IR" sz="2000" dirty="0" err="1"/>
              <a:t>حسگرها</a:t>
            </a:r>
            <a:r>
              <a:rPr lang="fa-IR" sz="2000" dirty="0"/>
              <a:t> و دست ها، پاها، دستگاه صوتی و غیره برای محرک ها است. </a:t>
            </a:r>
            <a:endParaRPr lang="en-US" sz="2000" dirty="0"/>
          </a:p>
          <a:p>
            <a:pPr algn="r" rtl="1"/>
            <a:r>
              <a:rPr lang="fa-IR" sz="2000" dirty="0"/>
              <a:t>یک عامل </a:t>
            </a:r>
            <a:r>
              <a:rPr lang="fa-IR" sz="2000" dirty="0" err="1"/>
              <a:t>رباتیک</a:t>
            </a:r>
            <a:r>
              <a:rPr lang="fa-IR" sz="2000" dirty="0"/>
              <a:t> ممکن است دوربین ها و فاصله </a:t>
            </a:r>
            <a:r>
              <a:rPr lang="fa-IR" sz="2000" dirty="0" err="1"/>
              <a:t>یاب</a:t>
            </a:r>
            <a:r>
              <a:rPr lang="fa-IR" sz="2000" dirty="0"/>
              <a:t> های مادون قرمز برای </a:t>
            </a:r>
            <a:r>
              <a:rPr lang="fa-IR" sz="2000" dirty="0" err="1"/>
              <a:t>سنسورها</a:t>
            </a:r>
            <a:r>
              <a:rPr lang="fa-IR" sz="2000" dirty="0"/>
              <a:t> و </a:t>
            </a:r>
            <a:r>
              <a:rPr lang="fa-IR" sz="2000" dirty="0" err="1"/>
              <a:t>موتورهای</a:t>
            </a:r>
            <a:r>
              <a:rPr lang="fa-IR" sz="2000" dirty="0"/>
              <a:t> مختلف برای محرک ها داشته باشد.</a:t>
            </a:r>
            <a:endParaRPr lang="en-US" sz="2000" dirty="0"/>
          </a:p>
          <a:p>
            <a:pPr algn="r" rtl="1"/>
            <a:r>
              <a:rPr lang="fa-IR" sz="2000" dirty="0"/>
              <a:t>محیط می تواند همه چیز باشد. در عمل محیط فقط آن بخش از جهان است که ما هنگام طراحی این عامل به حالت آن اهمیت می دهیم.</a:t>
            </a:r>
            <a:endParaRPr lang="en-US" sz="2000" dirty="0"/>
          </a:p>
        </p:txBody>
      </p:sp>
      <p:sp>
        <p:nvSpPr>
          <p:cNvPr id="4" name="Slide Number Placeholder 3">
            <a:extLst>
              <a:ext uri="{FF2B5EF4-FFF2-40B4-BE49-F238E27FC236}">
                <a16:creationId xmlns:a16="http://schemas.microsoft.com/office/drawing/2014/main" id="{700464C9-1AF2-F075-8675-F275B0F1352F}"/>
              </a:ext>
            </a:extLst>
          </p:cNvPr>
          <p:cNvSpPr>
            <a:spLocks noGrp="1"/>
          </p:cNvSpPr>
          <p:nvPr>
            <p:ph type="sldNum" sz="quarter" idx="12"/>
          </p:nvPr>
        </p:nvSpPr>
        <p:spPr/>
        <p:txBody>
          <a:bodyPr/>
          <a:lstStyle/>
          <a:p>
            <a:fld id="{F614FD8E-2B32-414C-808C-9C3DB6C0E6BF}" type="slidenum">
              <a:rPr lang="en-US" smtClean="0"/>
              <a:t>23</a:t>
            </a:fld>
            <a:endParaRPr lang="en-US"/>
          </a:p>
        </p:txBody>
      </p:sp>
      <p:pic>
        <p:nvPicPr>
          <p:cNvPr id="2" name="Picture 1">
            <a:extLst>
              <a:ext uri="{FF2B5EF4-FFF2-40B4-BE49-F238E27FC236}">
                <a16:creationId xmlns:a16="http://schemas.microsoft.com/office/drawing/2014/main" id="{CFC5DC0F-B5D6-EA78-FF9E-431E5BEBF229}"/>
              </a:ext>
            </a:extLst>
          </p:cNvPr>
          <p:cNvPicPr>
            <a:picLocks noChangeAspect="1"/>
          </p:cNvPicPr>
          <p:nvPr/>
        </p:nvPicPr>
        <p:blipFill>
          <a:blip r:embed="rId2"/>
          <a:stretch>
            <a:fillRect/>
          </a:stretch>
        </p:blipFill>
        <p:spPr>
          <a:xfrm>
            <a:off x="1637742" y="2133600"/>
            <a:ext cx="5058322" cy="3267337"/>
          </a:xfrm>
          <a:prstGeom prst="rect">
            <a:avLst/>
          </a:prstGeom>
        </p:spPr>
      </p:pic>
    </p:spTree>
    <p:extLst>
      <p:ext uri="{BB962C8B-B14F-4D97-AF65-F5344CB8AC3E}">
        <p14:creationId xmlns:p14="http://schemas.microsoft.com/office/powerpoint/2010/main" val="1764746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4900C-0485-3CD9-12AA-CEE441BFE3C9}"/>
              </a:ext>
            </a:extLst>
          </p:cNvPr>
          <p:cNvSpPr>
            <a:spLocks noGrp="1"/>
          </p:cNvSpPr>
          <p:nvPr>
            <p:ph type="title"/>
          </p:nvPr>
        </p:nvSpPr>
        <p:spPr/>
        <p:txBody>
          <a:bodyPr/>
          <a:lstStyle/>
          <a:p>
            <a:pPr algn="r" rtl="1"/>
            <a:r>
              <a:rPr lang="fa-IR" dirty="0"/>
              <a:t>عوامل و محیط ها</a:t>
            </a:r>
            <a:endParaRPr lang="en-US" dirty="0"/>
          </a:p>
        </p:txBody>
      </p:sp>
      <p:sp>
        <p:nvSpPr>
          <p:cNvPr id="6" name="Content Placeholder 5">
            <a:extLst>
              <a:ext uri="{FF2B5EF4-FFF2-40B4-BE49-F238E27FC236}">
                <a16:creationId xmlns:a16="http://schemas.microsoft.com/office/drawing/2014/main" id="{1D674681-733A-1CE9-8AFD-E57B0DF50190}"/>
              </a:ext>
            </a:extLst>
          </p:cNvPr>
          <p:cNvSpPr>
            <a:spLocks noGrp="1"/>
          </p:cNvSpPr>
          <p:nvPr>
            <p:ph idx="1"/>
          </p:nvPr>
        </p:nvSpPr>
        <p:spPr/>
        <p:txBody>
          <a:bodyPr>
            <a:normAutofit/>
          </a:bodyPr>
          <a:lstStyle/>
          <a:p>
            <a:pPr algn="r" rtl="1"/>
            <a:r>
              <a:rPr lang="fa-IR" sz="2000" dirty="0"/>
              <a:t>ما از اصطلاح </a:t>
            </a:r>
            <a:r>
              <a:rPr lang="fa-IR" sz="2000" dirty="0">
                <a:solidFill>
                  <a:schemeClr val="accent2"/>
                </a:solidFill>
              </a:rPr>
              <a:t>ادراک</a:t>
            </a:r>
            <a:r>
              <a:rPr lang="fa-IR" sz="2000" dirty="0"/>
              <a:t> برای اشاره به محتوایی استفاده می کنیم که </a:t>
            </a:r>
            <a:r>
              <a:rPr lang="fa-IR" sz="2000" dirty="0" err="1"/>
              <a:t>حسگرهای</a:t>
            </a:r>
            <a:r>
              <a:rPr lang="fa-IR" sz="2000" dirty="0"/>
              <a:t> یک عامل درک می کنند. </a:t>
            </a:r>
            <a:endParaRPr lang="en-US" sz="2000" dirty="0"/>
          </a:p>
          <a:p>
            <a:pPr algn="r" rtl="1"/>
            <a:r>
              <a:rPr lang="fa-IR" sz="2000" dirty="0">
                <a:solidFill>
                  <a:schemeClr val="accent2"/>
                </a:solidFill>
              </a:rPr>
              <a:t>توالی ادراک </a:t>
            </a:r>
            <a:r>
              <a:rPr lang="fa-IR" sz="2000" dirty="0"/>
              <a:t>یک عامل تاریخچه کامل هر چیزی است که عامل تا به حال درک کرده است. </a:t>
            </a:r>
            <a:endParaRPr lang="en-US" sz="2000" dirty="0"/>
          </a:p>
          <a:p>
            <a:pPr algn="r" rtl="1"/>
            <a:r>
              <a:rPr lang="fa-IR" sz="2000" dirty="0"/>
              <a:t>به طور کلی، انتخاب عمل یک عامل در هر لحظه معین می تواند به دانش داخلی آن و کل توالی ادراکی مشاهده شده تا به امروز بستگی داشته باشد، اما نه به چیزی که درک نکرده است.</a:t>
            </a:r>
            <a:endParaRPr lang="en-US" sz="2000" dirty="0"/>
          </a:p>
          <a:p>
            <a:pPr algn="r" rtl="1"/>
            <a:r>
              <a:rPr lang="fa-IR" sz="2000" dirty="0"/>
              <a:t>ما می گوییم که رفتار یک عامل توسط </a:t>
            </a:r>
            <a:r>
              <a:rPr lang="fa-IR" sz="2000" dirty="0">
                <a:solidFill>
                  <a:schemeClr val="accent2"/>
                </a:solidFill>
              </a:rPr>
              <a:t>تابع عامل </a:t>
            </a:r>
            <a:r>
              <a:rPr lang="fa-IR" sz="2000" dirty="0"/>
              <a:t>توصیف می شود که هر دنباله ادراکی معین را به یک عمل ترسیم می کند.</a:t>
            </a:r>
            <a:endParaRPr lang="en-US" sz="2000" dirty="0"/>
          </a:p>
          <a:p>
            <a:pPr algn="r" rtl="1"/>
            <a:r>
              <a:rPr lang="fa-IR" sz="2000" dirty="0"/>
              <a:t>ما می توانیم در اصل یک جدول را به عنوان تابع عامل با آزمایش تمام توالی های ادراکی ممکن و ثبت اقداماتی که عامل در پاسخ انجام می دهد، بسازیم. البته جدول یک توصیف خارجی از عامل است. به صورت داخلی، تابع عامل را برای یک عامل مصنوعی توسط یک </a:t>
            </a:r>
            <a:r>
              <a:rPr lang="fa-IR" sz="2000" dirty="0">
                <a:solidFill>
                  <a:schemeClr val="accent2"/>
                </a:solidFill>
              </a:rPr>
              <a:t>برنامه عامل </a:t>
            </a:r>
            <a:r>
              <a:rPr lang="fa-IR" sz="2000" dirty="0"/>
              <a:t>می توان پیاده سازی می شود.</a:t>
            </a:r>
            <a:endParaRPr lang="en-US" sz="2000" dirty="0"/>
          </a:p>
        </p:txBody>
      </p:sp>
      <p:sp>
        <p:nvSpPr>
          <p:cNvPr id="4" name="Slide Number Placeholder 3">
            <a:extLst>
              <a:ext uri="{FF2B5EF4-FFF2-40B4-BE49-F238E27FC236}">
                <a16:creationId xmlns:a16="http://schemas.microsoft.com/office/drawing/2014/main" id="{700464C9-1AF2-F075-8675-F275B0F1352F}"/>
              </a:ext>
            </a:extLst>
          </p:cNvPr>
          <p:cNvSpPr>
            <a:spLocks noGrp="1"/>
          </p:cNvSpPr>
          <p:nvPr>
            <p:ph type="sldNum" sz="quarter" idx="12"/>
          </p:nvPr>
        </p:nvSpPr>
        <p:spPr/>
        <p:txBody>
          <a:bodyPr/>
          <a:lstStyle/>
          <a:p>
            <a:fld id="{F614FD8E-2B32-414C-808C-9C3DB6C0E6BF}" type="slidenum">
              <a:rPr lang="en-US" smtClean="0"/>
              <a:t>24</a:t>
            </a:fld>
            <a:endParaRPr lang="en-US"/>
          </a:p>
        </p:txBody>
      </p:sp>
    </p:spTree>
    <p:extLst>
      <p:ext uri="{BB962C8B-B14F-4D97-AF65-F5344CB8AC3E}">
        <p14:creationId xmlns:p14="http://schemas.microsoft.com/office/powerpoint/2010/main" val="1488213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4900C-0485-3CD9-12AA-CEE441BFE3C9}"/>
              </a:ext>
            </a:extLst>
          </p:cNvPr>
          <p:cNvSpPr>
            <a:spLocks noGrp="1"/>
          </p:cNvSpPr>
          <p:nvPr>
            <p:ph type="title"/>
          </p:nvPr>
        </p:nvSpPr>
        <p:spPr/>
        <p:txBody>
          <a:bodyPr/>
          <a:lstStyle/>
          <a:p>
            <a:pPr algn="r" rtl="1"/>
            <a:r>
              <a:rPr lang="fa-IR" dirty="0"/>
              <a:t>عوامل و محیط ها</a:t>
            </a:r>
            <a:endParaRPr lang="en-US" dirty="0"/>
          </a:p>
        </p:txBody>
      </p:sp>
      <p:sp>
        <p:nvSpPr>
          <p:cNvPr id="6" name="Content Placeholder 5">
            <a:extLst>
              <a:ext uri="{FF2B5EF4-FFF2-40B4-BE49-F238E27FC236}">
                <a16:creationId xmlns:a16="http://schemas.microsoft.com/office/drawing/2014/main" id="{1D674681-733A-1CE9-8AFD-E57B0DF50190}"/>
              </a:ext>
            </a:extLst>
          </p:cNvPr>
          <p:cNvSpPr>
            <a:spLocks noGrp="1"/>
          </p:cNvSpPr>
          <p:nvPr>
            <p:ph idx="1"/>
          </p:nvPr>
        </p:nvSpPr>
        <p:spPr/>
        <p:txBody>
          <a:bodyPr>
            <a:normAutofit/>
          </a:bodyPr>
          <a:lstStyle/>
          <a:p>
            <a:pPr algn="r" rtl="1"/>
            <a:r>
              <a:rPr lang="fa-IR" sz="2000" dirty="0">
                <a:solidFill>
                  <a:schemeClr val="tx1"/>
                </a:solidFill>
              </a:rPr>
              <a:t>تابع عامل یک توصیف ریاضی انتزاعی است در حالی که برنامه عامل یک پیاده سازی مشخص است که در برخی از سیستم های فیزیکی اجرا می شود.</a:t>
            </a:r>
          </a:p>
          <a:p>
            <a:pPr algn="r" rtl="1"/>
            <a:r>
              <a:rPr lang="fa-IR" sz="2000" dirty="0">
                <a:solidFill>
                  <a:schemeClr val="tx1"/>
                </a:solidFill>
              </a:rPr>
              <a:t>برای نشان دادن این ایده ها، ما از یک مثال ساده استفاده می کنیم: دنیای پاک کننده </a:t>
            </a:r>
            <a:r>
              <a:rPr lang="fa-IR" sz="2000" dirty="0" err="1">
                <a:solidFill>
                  <a:schemeClr val="tx1"/>
                </a:solidFill>
              </a:rPr>
              <a:t>جاروبرقی</a:t>
            </a:r>
            <a:r>
              <a:rPr lang="fa-IR" sz="2000" dirty="0">
                <a:solidFill>
                  <a:schemeClr val="tx1"/>
                </a:solidFill>
              </a:rPr>
              <a:t>، که از یک عامل تمیز کننده </a:t>
            </a:r>
            <a:r>
              <a:rPr lang="fa-IR" sz="2000" dirty="0" err="1">
                <a:solidFill>
                  <a:schemeClr val="tx1"/>
                </a:solidFill>
              </a:rPr>
              <a:t>جاروبرقی</a:t>
            </a:r>
            <a:r>
              <a:rPr lang="fa-IR" sz="2000" dirty="0">
                <a:solidFill>
                  <a:schemeClr val="tx1"/>
                </a:solidFill>
              </a:rPr>
              <a:t> </a:t>
            </a:r>
            <a:r>
              <a:rPr lang="fa-IR" sz="2000" dirty="0" err="1">
                <a:solidFill>
                  <a:schemeClr val="tx1"/>
                </a:solidFill>
              </a:rPr>
              <a:t>رباتیک</a:t>
            </a:r>
            <a:r>
              <a:rPr lang="fa-IR" sz="2000" dirty="0">
                <a:solidFill>
                  <a:schemeClr val="tx1"/>
                </a:solidFill>
              </a:rPr>
              <a:t> در دنیایی متشکل از مربع </a:t>
            </a:r>
            <a:r>
              <a:rPr lang="fa-IR" sz="2000" dirty="0" err="1">
                <a:solidFill>
                  <a:schemeClr val="tx1"/>
                </a:solidFill>
              </a:rPr>
              <a:t>هایی</a:t>
            </a:r>
            <a:r>
              <a:rPr lang="fa-IR" sz="2000" dirty="0">
                <a:solidFill>
                  <a:schemeClr val="tx1"/>
                </a:solidFill>
              </a:rPr>
              <a:t> تشکیل شده است که می توانند کثیف یا تمیز باشند.</a:t>
            </a:r>
            <a:endParaRPr lang="en-US" sz="2000" dirty="0">
              <a:solidFill>
                <a:schemeClr val="tx1"/>
              </a:solidFill>
            </a:endParaRPr>
          </a:p>
        </p:txBody>
      </p:sp>
      <p:sp>
        <p:nvSpPr>
          <p:cNvPr id="4" name="Slide Number Placeholder 3">
            <a:extLst>
              <a:ext uri="{FF2B5EF4-FFF2-40B4-BE49-F238E27FC236}">
                <a16:creationId xmlns:a16="http://schemas.microsoft.com/office/drawing/2014/main" id="{700464C9-1AF2-F075-8675-F275B0F1352F}"/>
              </a:ext>
            </a:extLst>
          </p:cNvPr>
          <p:cNvSpPr>
            <a:spLocks noGrp="1"/>
          </p:cNvSpPr>
          <p:nvPr>
            <p:ph type="sldNum" sz="quarter" idx="12"/>
          </p:nvPr>
        </p:nvSpPr>
        <p:spPr/>
        <p:txBody>
          <a:bodyPr/>
          <a:lstStyle/>
          <a:p>
            <a:fld id="{F614FD8E-2B32-414C-808C-9C3DB6C0E6BF}" type="slidenum">
              <a:rPr lang="en-US" smtClean="0"/>
              <a:t>25</a:t>
            </a:fld>
            <a:endParaRPr lang="en-US"/>
          </a:p>
        </p:txBody>
      </p:sp>
      <p:pic>
        <p:nvPicPr>
          <p:cNvPr id="2" name="Picture 1">
            <a:extLst>
              <a:ext uri="{FF2B5EF4-FFF2-40B4-BE49-F238E27FC236}">
                <a16:creationId xmlns:a16="http://schemas.microsoft.com/office/drawing/2014/main" id="{36C4A7F2-906E-4ACB-BF35-0BAE590790D6}"/>
              </a:ext>
            </a:extLst>
          </p:cNvPr>
          <p:cNvPicPr>
            <a:picLocks noChangeAspect="1"/>
          </p:cNvPicPr>
          <p:nvPr/>
        </p:nvPicPr>
        <p:blipFill>
          <a:blip r:embed="rId2"/>
          <a:stretch>
            <a:fillRect/>
          </a:stretch>
        </p:blipFill>
        <p:spPr>
          <a:xfrm>
            <a:off x="3257977" y="3615345"/>
            <a:ext cx="4934639" cy="2524477"/>
          </a:xfrm>
          <a:prstGeom prst="rect">
            <a:avLst/>
          </a:prstGeom>
        </p:spPr>
      </p:pic>
    </p:spTree>
    <p:extLst>
      <p:ext uri="{BB962C8B-B14F-4D97-AF65-F5344CB8AC3E}">
        <p14:creationId xmlns:p14="http://schemas.microsoft.com/office/powerpoint/2010/main" val="2417849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4900C-0485-3CD9-12AA-CEE441BFE3C9}"/>
              </a:ext>
            </a:extLst>
          </p:cNvPr>
          <p:cNvSpPr>
            <a:spLocks noGrp="1"/>
          </p:cNvSpPr>
          <p:nvPr>
            <p:ph type="title"/>
          </p:nvPr>
        </p:nvSpPr>
        <p:spPr/>
        <p:txBody>
          <a:bodyPr/>
          <a:lstStyle/>
          <a:p>
            <a:pPr algn="r" rtl="1"/>
            <a:r>
              <a:rPr lang="fa-IR" dirty="0"/>
              <a:t>عوامل و محیط ها</a:t>
            </a:r>
            <a:endParaRPr lang="en-US" dirty="0"/>
          </a:p>
        </p:txBody>
      </p:sp>
      <p:sp>
        <p:nvSpPr>
          <p:cNvPr id="6" name="Content Placeholder 5">
            <a:extLst>
              <a:ext uri="{FF2B5EF4-FFF2-40B4-BE49-F238E27FC236}">
                <a16:creationId xmlns:a16="http://schemas.microsoft.com/office/drawing/2014/main" id="{1D674681-733A-1CE9-8AFD-E57B0DF50190}"/>
              </a:ext>
            </a:extLst>
          </p:cNvPr>
          <p:cNvSpPr>
            <a:spLocks noGrp="1"/>
          </p:cNvSpPr>
          <p:nvPr>
            <p:ph idx="1"/>
          </p:nvPr>
        </p:nvSpPr>
        <p:spPr>
          <a:xfrm>
            <a:off x="5931242" y="2133600"/>
            <a:ext cx="5573369" cy="3777622"/>
          </a:xfrm>
        </p:spPr>
        <p:txBody>
          <a:bodyPr>
            <a:normAutofit/>
          </a:bodyPr>
          <a:lstStyle/>
          <a:p>
            <a:pPr algn="r" rtl="1"/>
            <a:r>
              <a:rPr lang="fa-IR" sz="2000" dirty="0">
                <a:solidFill>
                  <a:schemeClr val="tx1"/>
                </a:solidFill>
              </a:rPr>
              <a:t>عامل جاروبرقی درک می کند که در کدام مربع قرار دارد و آیا در مربع کثیفی وجود دارد یا خیر. </a:t>
            </a:r>
          </a:p>
          <a:p>
            <a:pPr algn="r" rtl="1"/>
            <a:r>
              <a:rPr lang="fa-IR" sz="2000" dirty="0">
                <a:solidFill>
                  <a:schemeClr val="tx1"/>
                </a:solidFill>
              </a:rPr>
              <a:t>عامل از مربع شروع می شود. </a:t>
            </a:r>
          </a:p>
          <a:p>
            <a:pPr algn="r" rtl="1"/>
            <a:r>
              <a:rPr lang="fa-IR" sz="2000" dirty="0">
                <a:solidFill>
                  <a:schemeClr val="tx1"/>
                </a:solidFill>
              </a:rPr>
              <a:t>اقدامات موجود حرکت به سمت راست، حرکت به سمت چپ، مکیدن خاک یا انجام هیچ کاری است. </a:t>
            </a:r>
          </a:p>
          <a:p>
            <a:pPr algn="r" rtl="1"/>
            <a:r>
              <a:rPr lang="fa-IR" sz="2000" dirty="0">
                <a:solidFill>
                  <a:schemeClr val="tx1"/>
                </a:solidFill>
              </a:rPr>
              <a:t>یکی از عملکردهای عامل بسیار ساده به شرح زیر است: اگر مربع فعلی کثیف است، مکش کنید. در غیر این صورت، به مربع دیگر بروید.</a:t>
            </a:r>
            <a:endParaRPr lang="en-US" sz="2000" dirty="0">
              <a:solidFill>
                <a:schemeClr val="tx1"/>
              </a:solidFill>
            </a:endParaRPr>
          </a:p>
        </p:txBody>
      </p:sp>
      <p:sp>
        <p:nvSpPr>
          <p:cNvPr id="4" name="Slide Number Placeholder 3">
            <a:extLst>
              <a:ext uri="{FF2B5EF4-FFF2-40B4-BE49-F238E27FC236}">
                <a16:creationId xmlns:a16="http://schemas.microsoft.com/office/drawing/2014/main" id="{700464C9-1AF2-F075-8675-F275B0F1352F}"/>
              </a:ext>
            </a:extLst>
          </p:cNvPr>
          <p:cNvSpPr>
            <a:spLocks noGrp="1"/>
          </p:cNvSpPr>
          <p:nvPr>
            <p:ph type="sldNum" sz="quarter" idx="12"/>
          </p:nvPr>
        </p:nvSpPr>
        <p:spPr/>
        <p:txBody>
          <a:bodyPr/>
          <a:lstStyle/>
          <a:p>
            <a:fld id="{F614FD8E-2B32-414C-808C-9C3DB6C0E6BF}" type="slidenum">
              <a:rPr lang="en-US" smtClean="0"/>
              <a:t>26</a:t>
            </a:fld>
            <a:endParaRPr lang="en-US"/>
          </a:p>
        </p:txBody>
      </p:sp>
      <p:pic>
        <p:nvPicPr>
          <p:cNvPr id="2" name="Picture 1">
            <a:extLst>
              <a:ext uri="{FF2B5EF4-FFF2-40B4-BE49-F238E27FC236}">
                <a16:creationId xmlns:a16="http://schemas.microsoft.com/office/drawing/2014/main" id="{36C4A7F2-906E-4ACB-BF35-0BAE590790D6}"/>
              </a:ext>
            </a:extLst>
          </p:cNvPr>
          <p:cNvPicPr>
            <a:picLocks noChangeAspect="1"/>
          </p:cNvPicPr>
          <p:nvPr/>
        </p:nvPicPr>
        <p:blipFill>
          <a:blip r:embed="rId2"/>
          <a:stretch>
            <a:fillRect/>
          </a:stretch>
        </p:blipFill>
        <p:spPr>
          <a:xfrm>
            <a:off x="1161361" y="2577377"/>
            <a:ext cx="4934639" cy="2524477"/>
          </a:xfrm>
          <a:prstGeom prst="rect">
            <a:avLst/>
          </a:prstGeom>
        </p:spPr>
      </p:pic>
    </p:spTree>
    <p:extLst>
      <p:ext uri="{BB962C8B-B14F-4D97-AF65-F5344CB8AC3E}">
        <p14:creationId xmlns:p14="http://schemas.microsoft.com/office/powerpoint/2010/main" val="27352661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4900C-0485-3CD9-12AA-CEE441BFE3C9}"/>
              </a:ext>
            </a:extLst>
          </p:cNvPr>
          <p:cNvSpPr>
            <a:spLocks noGrp="1"/>
          </p:cNvSpPr>
          <p:nvPr>
            <p:ph type="title"/>
          </p:nvPr>
        </p:nvSpPr>
        <p:spPr/>
        <p:txBody>
          <a:bodyPr/>
          <a:lstStyle/>
          <a:p>
            <a:pPr algn="r" rtl="1"/>
            <a:r>
              <a:rPr lang="fa-IR" dirty="0"/>
              <a:t>عوامل و محیط ها</a:t>
            </a:r>
            <a:endParaRPr lang="en-US" dirty="0"/>
          </a:p>
        </p:txBody>
      </p:sp>
      <p:sp>
        <p:nvSpPr>
          <p:cNvPr id="6" name="Content Placeholder 5">
            <a:extLst>
              <a:ext uri="{FF2B5EF4-FFF2-40B4-BE49-F238E27FC236}">
                <a16:creationId xmlns:a16="http://schemas.microsoft.com/office/drawing/2014/main" id="{1D674681-733A-1CE9-8AFD-E57B0DF50190}"/>
              </a:ext>
            </a:extLst>
          </p:cNvPr>
          <p:cNvSpPr>
            <a:spLocks noGrp="1"/>
          </p:cNvSpPr>
          <p:nvPr>
            <p:ph idx="1"/>
          </p:nvPr>
        </p:nvSpPr>
        <p:spPr>
          <a:xfrm>
            <a:off x="5931242" y="2133600"/>
            <a:ext cx="5573369" cy="3777622"/>
          </a:xfrm>
        </p:spPr>
        <p:txBody>
          <a:bodyPr>
            <a:normAutofit/>
          </a:bodyPr>
          <a:lstStyle/>
          <a:p>
            <a:pPr algn="r" rtl="1"/>
            <a:r>
              <a:rPr lang="fa-IR" sz="2000" dirty="0">
                <a:solidFill>
                  <a:schemeClr val="tx1"/>
                </a:solidFill>
              </a:rPr>
              <a:t>جدول بندی جزئی این تابع عامل</a:t>
            </a:r>
            <a:endParaRPr lang="en-US" sz="2000" dirty="0">
              <a:solidFill>
                <a:schemeClr val="tx1"/>
              </a:solidFill>
            </a:endParaRPr>
          </a:p>
        </p:txBody>
      </p:sp>
      <p:sp>
        <p:nvSpPr>
          <p:cNvPr id="4" name="Slide Number Placeholder 3">
            <a:extLst>
              <a:ext uri="{FF2B5EF4-FFF2-40B4-BE49-F238E27FC236}">
                <a16:creationId xmlns:a16="http://schemas.microsoft.com/office/drawing/2014/main" id="{700464C9-1AF2-F075-8675-F275B0F1352F}"/>
              </a:ext>
            </a:extLst>
          </p:cNvPr>
          <p:cNvSpPr>
            <a:spLocks noGrp="1"/>
          </p:cNvSpPr>
          <p:nvPr>
            <p:ph type="sldNum" sz="quarter" idx="12"/>
          </p:nvPr>
        </p:nvSpPr>
        <p:spPr/>
        <p:txBody>
          <a:bodyPr/>
          <a:lstStyle/>
          <a:p>
            <a:fld id="{F614FD8E-2B32-414C-808C-9C3DB6C0E6BF}" type="slidenum">
              <a:rPr lang="en-US" smtClean="0"/>
              <a:t>27</a:t>
            </a:fld>
            <a:endParaRPr lang="en-US"/>
          </a:p>
        </p:txBody>
      </p:sp>
      <p:pic>
        <p:nvPicPr>
          <p:cNvPr id="3" name="Picture 2">
            <a:extLst>
              <a:ext uri="{FF2B5EF4-FFF2-40B4-BE49-F238E27FC236}">
                <a16:creationId xmlns:a16="http://schemas.microsoft.com/office/drawing/2014/main" id="{A42820C7-E469-FCBD-6A43-82CC5A4F32B6}"/>
              </a:ext>
            </a:extLst>
          </p:cNvPr>
          <p:cNvPicPr>
            <a:picLocks noChangeAspect="1"/>
          </p:cNvPicPr>
          <p:nvPr/>
        </p:nvPicPr>
        <p:blipFill>
          <a:blip r:embed="rId2"/>
          <a:stretch>
            <a:fillRect/>
          </a:stretch>
        </p:blipFill>
        <p:spPr>
          <a:xfrm>
            <a:off x="2225500" y="2662744"/>
            <a:ext cx="7411484" cy="3248478"/>
          </a:xfrm>
          <a:prstGeom prst="rect">
            <a:avLst/>
          </a:prstGeom>
        </p:spPr>
      </p:pic>
    </p:spTree>
    <p:extLst>
      <p:ext uri="{BB962C8B-B14F-4D97-AF65-F5344CB8AC3E}">
        <p14:creationId xmlns:p14="http://schemas.microsoft.com/office/powerpoint/2010/main" val="20331516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C0BA7-56D7-E4B9-5386-30ABDB8BE1A7}"/>
              </a:ext>
            </a:extLst>
          </p:cNvPr>
          <p:cNvSpPr>
            <a:spLocks noGrp="1"/>
          </p:cNvSpPr>
          <p:nvPr>
            <p:ph type="title"/>
          </p:nvPr>
        </p:nvSpPr>
        <p:spPr/>
        <p:txBody>
          <a:bodyPr/>
          <a:lstStyle/>
          <a:p>
            <a:pPr algn="r" rtl="1"/>
            <a:r>
              <a:rPr lang="fa-IR" dirty="0"/>
              <a:t>رفتار خوب: مفهوم عقلانیت</a:t>
            </a:r>
            <a:endParaRPr lang="en-US" dirty="0"/>
          </a:p>
        </p:txBody>
      </p:sp>
      <p:sp>
        <p:nvSpPr>
          <p:cNvPr id="3" name="Content Placeholder 2">
            <a:extLst>
              <a:ext uri="{FF2B5EF4-FFF2-40B4-BE49-F238E27FC236}">
                <a16:creationId xmlns:a16="http://schemas.microsoft.com/office/drawing/2014/main" id="{D2BD84E5-2F6B-B9BC-A3DE-AA7D0AE9357C}"/>
              </a:ext>
            </a:extLst>
          </p:cNvPr>
          <p:cNvSpPr>
            <a:spLocks noGrp="1"/>
          </p:cNvSpPr>
          <p:nvPr>
            <p:ph idx="1"/>
          </p:nvPr>
        </p:nvSpPr>
        <p:spPr/>
        <p:txBody>
          <a:bodyPr>
            <a:normAutofit/>
          </a:bodyPr>
          <a:lstStyle/>
          <a:p>
            <a:pPr algn="r" rtl="1"/>
            <a:r>
              <a:rPr lang="fa-IR" sz="2000" dirty="0"/>
              <a:t>عامل منطقی کسی است که کار درست را انجام می دهد. </a:t>
            </a:r>
          </a:p>
          <a:p>
            <a:pPr algn="r" rtl="1"/>
            <a:r>
              <a:rPr lang="fa-IR" sz="2000" dirty="0"/>
              <a:t>بدیهی است که انجام کار درست بهتر از انجام کار اشتباه است، اما انجام کار درست به چه معناست؟</a:t>
            </a:r>
            <a:endParaRPr lang="en-US" sz="2000" dirty="0"/>
          </a:p>
        </p:txBody>
      </p:sp>
      <p:sp>
        <p:nvSpPr>
          <p:cNvPr id="4" name="Slide Number Placeholder 3">
            <a:extLst>
              <a:ext uri="{FF2B5EF4-FFF2-40B4-BE49-F238E27FC236}">
                <a16:creationId xmlns:a16="http://schemas.microsoft.com/office/drawing/2014/main" id="{125DA695-839A-7CFB-303B-F35439E18041}"/>
              </a:ext>
            </a:extLst>
          </p:cNvPr>
          <p:cNvSpPr>
            <a:spLocks noGrp="1"/>
          </p:cNvSpPr>
          <p:nvPr>
            <p:ph type="sldNum" sz="quarter" idx="12"/>
          </p:nvPr>
        </p:nvSpPr>
        <p:spPr/>
        <p:txBody>
          <a:bodyPr/>
          <a:lstStyle/>
          <a:p>
            <a:fld id="{F614FD8E-2B32-414C-808C-9C3DB6C0E6BF}" type="slidenum">
              <a:rPr lang="en-US" smtClean="0"/>
              <a:t>28</a:t>
            </a:fld>
            <a:endParaRPr lang="en-US"/>
          </a:p>
        </p:txBody>
      </p:sp>
    </p:spTree>
    <p:extLst>
      <p:ext uri="{BB962C8B-B14F-4D97-AF65-F5344CB8AC3E}">
        <p14:creationId xmlns:p14="http://schemas.microsoft.com/office/powerpoint/2010/main" val="1560295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C0BA7-56D7-E4B9-5386-30ABDB8BE1A7}"/>
              </a:ext>
            </a:extLst>
          </p:cNvPr>
          <p:cNvSpPr>
            <a:spLocks noGrp="1"/>
          </p:cNvSpPr>
          <p:nvPr>
            <p:ph type="title"/>
          </p:nvPr>
        </p:nvSpPr>
        <p:spPr/>
        <p:txBody>
          <a:bodyPr/>
          <a:lstStyle/>
          <a:p>
            <a:pPr algn="r" rtl="1"/>
            <a:r>
              <a:rPr lang="fa-IR" dirty="0"/>
              <a:t>رفتار خوب: </a:t>
            </a:r>
            <a:r>
              <a:rPr lang="fa-IR" sz="3600" dirty="0"/>
              <a:t>معیارهای عملکرد</a:t>
            </a:r>
            <a:endParaRPr lang="en-US" dirty="0"/>
          </a:p>
        </p:txBody>
      </p:sp>
      <p:sp>
        <p:nvSpPr>
          <p:cNvPr id="3" name="Content Placeholder 2">
            <a:extLst>
              <a:ext uri="{FF2B5EF4-FFF2-40B4-BE49-F238E27FC236}">
                <a16:creationId xmlns:a16="http://schemas.microsoft.com/office/drawing/2014/main" id="{D2BD84E5-2F6B-B9BC-A3DE-AA7D0AE9357C}"/>
              </a:ext>
            </a:extLst>
          </p:cNvPr>
          <p:cNvSpPr>
            <a:spLocks noGrp="1"/>
          </p:cNvSpPr>
          <p:nvPr>
            <p:ph idx="1"/>
          </p:nvPr>
        </p:nvSpPr>
        <p:spPr/>
        <p:txBody>
          <a:bodyPr>
            <a:normAutofit/>
          </a:bodyPr>
          <a:lstStyle/>
          <a:p>
            <a:pPr algn="r" rtl="1"/>
            <a:r>
              <a:rPr lang="fa-IR" sz="2000" dirty="0"/>
              <a:t>هوش مصنوعی به طور کلی به یک مفهوم به نام </a:t>
            </a:r>
            <a:r>
              <a:rPr lang="fa-IR" sz="2000" dirty="0">
                <a:solidFill>
                  <a:schemeClr val="accent2"/>
                </a:solidFill>
              </a:rPr>
              <a:t>نتیجه گرایی </a:t>
            </a:r>
            <a:r>
              <a:rPr lang="fa-IR" sz="2000" dirty="0"/>
              <a:t>پایبند است: ما رفتار یک عامل را بر اساس پیامدهای آن ارزیابی می کنیم.</a:t>
            </a:r>
          </a:p>
          <a:p>
            <a:pPr algn="r" rtl="1"/>
            <a:r>
              <a:rPr lang="fa-IR" sz="2000" dirty="0"/>
              <a:t>هنگامی که یک عامل در یک محیط فرو می رود، با توجه به ادراکی که دریافت می کند، دنباله ای از اقدامات را ایجاد می کند. </a:t>
            </a:r>
          </a:p>
          <a:p>
            <a:pPr algn="r" rtl="1"/>
            <a:r>
              <a:rPr lang="fa-IR" sz="2000" dirty="0"/>
              <a:t>این دنباله اقدامات باعث می شود که محیط دنباله ای از حالت ها را طی کند. </a:t>
            </a:r>
          </a:p>
          <a:p>
            <a:pPr algn="r" rtl="1"/>
            <a:r>
              <a:rPr lang="fa-IR" sz="2000" dirty="0"/>
              <a:t>اگر توالی مطلوب باشد، عامل عملکرد خوبی داشته است. </a:t>
            </a:r>
          </a:p>
          <a:p>
            <a:pPr algn="r" rtl="1"/>
            <a:r>
              <a:rPr lang="fa-IR" sz="2000" dirty="0"/>
              <a:t>این مفهوم </a:t>
            </a:r>
            <a:r>
              <a:rPr lang="fa-IR" sz="2000" dirty="0" err="1"/>
              <a:t>مطلوبیت</a:t>
            </a:r>
            <a:r>
              <a:rPr lang="fa-IR" sz="2000" dirty="0"/>
              <a:t> توسط یک </a:t>
            </a:r>
            <a:r>
              <a:rPr lang="fa-IR" sz="2000" dirty="0">
                <a:solidFill>
                  <a:schemeClr val="accent2"/>
                </a:solidFill>
              </a:rPr>
              <a:t>معیار عملکرد</a:t>
            </a:r>
            <a:r>
              <a:rPr lang="fa-IR" sz="2000" dirty="0"/>
              <a:t>ی که هر دنباله معینی از حالت های محیطی را ارزیابی می کند، به دست می آید.</a:t>
            </a:r>
            <a:endParaRPr lang="en-US" sz="2000" dirty="0"/>
          </a:p>
        </p:txBody>
      </p:sp>
      <p:sp>
        <p:nvSpPr>
          <p:cNvPr id="4" name="Slide Number Placeholder 3">
            <a:extLst>
              <a:ext uri="{FF2B5EF4-FFF2-40B4-BE49-F238E27FC236}">
                <a16:creationId xmlns:a16="http://schemas.microsoft.com/office/drawing/2014/main" id="{125DA695-839A-7CFB-303B-F35439E18041}"/>
              </a:ext>
            </a:extLst>
          </p:cNvPr>
          <p:cNvSpPr>
            <a:spLocks noGrp="1"/>
          </p:cNvSpPr>
          <p:nvPr>
            <p:ph type="sldNum" sz="quarter" idx="12"/>
          </p:nvPr>
        </p:nvSpPr>
        <p:spPr/>
        <p:txBody>
          <a:bodyPr/>
          <a:lstStyle/>
          <a:p>
            <a:fld id="{F614FD8E-2B32-414C-808C-9C3DB6C0E6BF}" type="slidenum">
              <a:rPr lang="en-US" smtClean="0"/>
              <a:t>29</a:t>
            </a:fld>
            <a:endParaRPr lang="en-US"/>
          </a:p>
        </p:txBody>
      </p:sp>
    </p:spTree>
    <p:extLst>
      <p:ext uri="{BB962C8B-B14F-4D97-AF65-F5344CB8AC3E}">
        <p14:creationId xmlns:p14="http://schemas.microsoft.com/office/powerpoint/2010/main" val="92725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مقدمه</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a:t>حوزه </a:t>
            </a:r>
            <a:r>
              <a:rPr lang="fa-IR" dirty="0">
                <a:solidFill>
                  <a:schemeClr val="accent2">
                    <a:lumMod val="75000"/>
                  </a:schemeClr>
                </a:solidFill>
              </a:rPr>
              <a:t>هوش مصنوعی </a:t>
            </a:r>
            <a:r>
              <a:rPr lang="fa-IR" dirty="0"/>
              <a:t>یا هوش مصنوعی نه تنها به درک بلکه ساختن موجودات هوشمند نیز مربوط می شود - ماشین </a:t>
            </a:r>
            <a:r>
              <a:rPr lang="fa-IR" dirty="0" err="1"/>
              <a:t>هایی</a:t>
            </a:r>
            <a:r>
              <a:rPr lang="fa-IR" dirty="0"/>
              <a:t> که می توانند نحوه عملکرد موثر و ایمن در طیف گسترده ای از موقعیت های جدید را محاسبه کنند.</a:t>
            </a:r>
          </a:p>
          <a:p>
            <a:pPr algn="r" rtl="1"/>
            <a:r>
              <a:rPr lang="fa-IR" dirty="0"/>
              <a:t>هوش مصنوعی در حال حاضر شامل </a:t>
            </a:r>
            <a:r>
              <a:rPr lang="fa-IR" dirty="0" err="1"/>
              <a:t>زیرشاخه</a:t>
            </a:r>
            <a:r>
              <a:rPr lang="fa-IR" dirty="0"/>
              <a:t> های بسیار متنوعی است، از موارد کلی (یادگیری، استدلال، ادراک و غیره) گرفته تا موارد خاص، مانند بازی شطرنج، اثبات </a:t>
            </a:r>
            <a:r>
              <a:rPr lang="fa-IR" dirty="0" err="1"/>
              <a:t>قضایای</a:t>
            </a:r>
            <a:r>
              <a:rPr lang="fa-IR" dirty="0"/>
              <a:t> ریاضی، نوشتن شعر، رانندگی با ماشین یا تشخیص بیماری ها. هوش مصنوعی به هر وظیفه فکری مرتبط است. این </a:t>
            </a:r>
            <a:r>
              <a:rPr lang="fa-IR" dirty="0" err="1"/>
              <a:t>واقعا</a:t>
            </a:r>
            <a:r>
              <a:rPr lang="fa-IR" dirty="0"/>
              <a:t> یک میدان جهانی است</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3</a:t>
            </a:fld>
            <a:endParaRPr lang="en-US"/>
          </a:p>
        </p:txBody>
      </p:sp>
    </p:spTree>
    <p:extLst>
      <p:ext uri="{BB962C8B-B14F-4D97-AF65-F5344CB8AC3E}">
        <p14:creationId xmlns:p14="http://schemas.microsoft.com/office/powerpoint/2010/main" val="16584601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09C4C-EFEA-645B-AEF7-BB0336928241}"/>
              </a:ext>
            </a:extLst>
          </p:cNvPr>
          <p:cNvSpPr>
            <a:spLocks noGrp="1"/>
          </p:cNvSpPr>
          <p:nvPr>
            <p:ph type="title"/>
          </p:nvPr>
        </p:nvSpPr>
        <p:spPr/>
        <p:txBody>
          <a:bodyPr/>
          <a:lstStyle/>
          <a:p>
            <a:pPr algn="r" rtl="1"/>
            <a:r>
              <a:rPr lang="fa-IR" dirty="0"/>
              <a:t>رفتار خوب: </a:t>
            </a:r>
            <a:r>
              <a:rPr lang="fa-IR" sz="3600" dirty="0"/>
              <a:t>معیارهای عملکرد</a:t>
            </a:r>
            <a:endParaRPr lang="en-US" dirty="0"/>
          </a:p>
        </p:txBody>
      </p:sp>
      <p:sp>
        <p:nvSpPr>
          <p:cNvPr id="3" name="Content Placeholder 2">
            <a:extLst>
              <a:ext uri="{FF2B5EF4-FFF2-40B4-BE49-F238E27FC236}">
                <a16:creationId xmlns:a16="http://schemas.microsoft.com/office/drawing/2014/main" id="{9654F93B-9CE6-F69C-4E08-97B2B2E6CEAA}"/>
              </a:ext>
            </a:extLst>
          </p:cNvPr>
          <p:cNvSpPr>
            <a:spLocks noGrp="1"/>
          </p:cNvSpPr>
          <p:nvPr>
            <p:ph idx="1"/>
          </p:nvPr>
        </p:nvSpPr>
        <p:spPr/>
        <p:txBody>
          <a:bodyPr/>
          <a:lstStyle/>
          <a:p>
            <a:pPr algn="r" rtl="1"/>
            <a:r>
              <a:rPr lang="fa-IR" dirty="0" err="1"/>
              <a:t>فرموله</a:t>
            </a:r>
            <a:r>
              <a:rPr lang="fa-IR" dirty="0"/>
              <a:t> کردن صحیح یک معیار عملکرد می تواند بسیار دشوار باشد.</a:t>
            </a:r>
          </a:p>
          <a:p>
            <a:pPr algn="r" rtl="1"/>
            <a:r>
              <a:rPr lang="fa-IR" dirty="0"/>
              <a:t>به عنوان مثال، عامل </a:t>
            </a:r>
            <a:r>
              <a:rPr lang="fa-IR" dirty="0" err="1"/>
              <a:t>جاروبرقی</a:t>
            </a:r>
            <a:r>
              <a:rPr lang="fa-IR" dirty="0"/>
              <a:t> بخش قبل را در نظر بگیرید. ممکن است پیشنهاد کنیم که عملکرد را با مقدار کثیفی که در یک شیفت هشت ساعته تمیز می شود، اندازه گیری کنیم.</a:t>
            </a:r>
          </a:p>
          <a:p>
            <a:pPr algn="r" rtl="1"/>
            <a:r>
              <a:rPr lang="fa-IR" dirty="0"/>
              <a:t>یک عامل منطقی می تواند این معیار عملکرد را با تمیز کردن کثیفی، سپس ریختن همه آن روی زمین، سپس تمیز کردن مجدد آن و غیره به حداکثر برساند</a:t>
            </a:r>
          </a:p>
          <a:p>
            <a:pPr algn="r" rtl="1"/>
            <a:r>
              <a:rPr lang="fa-IR" dirty="0"/>
              <a:t>به عنوان یک قاعده کلی، بهتر است معیارهای عملکرد را بر اساس آنچه فرد </a:t>
            </a:r>
            <a:r>
              <a:rPr lang="fa-IR" dirty="0" err="1"/>
              <a:t>واقعا</a:t>
            </a:r>
            <a:r>
              <a:rPr lang="fa-IR" dirty="0"/>
              <a:t> می خواهد در محیط به دست آید، طراحی کنیم، نه بر اساس اینکه فرد فکر می کند عامل باید رفتار کند.</a:t>
            </a:r>
          </a:p>
          <a:p>
            <a:pPr algn="r" rtl="1"/>
            <a:r>
              <a:rPr lang="fa-IR" dirty="0"/>
              <a:t>برای بیشتر کتاب، فرض می کنیم که معیار عملکرد را می توان به درستی مشخص کرد.</a:t>
            </a:r>
            <a:endParaRPr lang="en-US" dirty="0"/>
          </a:p>
        </p:txBody>
      </p:sp>
      <p:sp>
        <p:nvSpPr>
          <p:cNvPr id="4" name="Slide Number Placeholder 3">
            <a:extLst>
              <a:ext uri="{FF2B5EF4-FFF2-40B4-BE49-F238E27FC236}">
                <a16:creationId xmlns:a16="http://schemas.microsoft.com/office/drawing/2014/main" id="{32677880-92CF-72B2-D279-1C983B63FC37}"/>
              </a:ext>
            </a:extLst>
          </p:cNvPr>
          <p:cNvSpPr>
            <a:spLocks noGrp="1"/>
          </p:cNvSpPr>
          <p:nvPr>
            <p:ph type="sldNum" sz="quarter" idx="12"/>
          </p:nvPr>
        </p:nvSpPr>
        <p:spPr/>
        <p:txBody>
          <a:bodyPr/>
          <a:lstStyle/>
          <a:p>
            <a:fld id="{F614FD8E-2B32-414C-808C-9C3DB6C0E6BF}" type="slidenum">
              <a:rPr lang="en-US" smtClean="0"/>
              <a:t>30</a:t>
            </a:fld>
            <a:endParaRPr lang="en-US"/>
          </a:p>
        </p:txBody>
      </p:sp>
    </p:spTree>
    <p:extLst>
      <p:ext uri="{BB962C8B-B14F-4D97-AF65-F5344CB8AC3E}">
        <p14:creationId xmlns:p14="http://schemas.microsoft.com/office/powerpoint/2010/main" val="3563841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09C4C-EFEA-645B-AEF7-BB0336928241}"/>
              </a:ext>
            </a:extLst>
          </p:cNvPr>
          <p:cNvSpPr>
            <a:spLocks noGrp="1"/>
          </p:cNvSpPr>
          <p:nvPr>
            <p:ph type="title"/>
          </p:nvPr>
        </p:nvSpPr>
        <p:spPr/>
        <p:txBody>
          <a:bodyPr/>
          <a:lstStyle/>
          <a:p>
            <a:pPr algn="r" rtl="1"/>
            <a:r>
              <a:rPr lang="fa-IR" dirty="0"/>
              <a:t>رفتار خوب: </a:t>
            </a:r>
            <a:r>
              <a:rPr lang="fa-IR" sz="3600" dirty="0"/>
              <a:t>معیارهای عملکرد</a:t>
            </a:r>
            <a:endParaRPr lang="en-US" dirty="0"/>
          </a:p>
        </p:txBody>
      </p:sp>
      <p:sp>
        <p:nvSpPr>
          <p:cNvPr id="3" name="Content Placeholder 2">
            <a:extLst>
              <a:ext uri="{FF2B5EF4-FFF2-40B4-BE49-F238E27FC236}">
                <a16:creationId xmlns:a16="http://schemas.microsoft.com/office/drawing/2014/main" id="{9654F93B-9CE6-F69C-4E08-97B2B2E6CEAA}"/>
              </a:ext>
            </a:extLst>
          </p:cNvPr>
          <p:cNvSpPr>
            <a:spLocks noGrp="1"/>
          </p:cNvSpPr>
          <p:nvPr>
            <p:ph idx="1"/>
          </p:nvPr>
        </p:nvSpPr>
        <p:spPr/>
        <p:txBody>
          <a:bodyPr>
            <a:normAutofit/>
          </a:bodyPr>
          <a:lstStyle/>
          <a:p>
            <a:pPr algn="r" rtl="1"/>
            <a:r>
              <a:rPr lang="fa-IR" sz="2000" dirty="0"/>
              <a:t>آنچه در هر زمان منطقی است به چهار چیز بستگی دارد: </a:t>
            </a:r>
          </a:p>
          <a:p>
            <a:pPr lvl="1" algn="r" rtl="1"/>
            <a:r>
              <a:rPr lang="fa-IR" sz="1800" dirty="0"/>
              <a:t>معیار عملکردی که معیار موفقیت را تعریف می کند. </a:t>
            </a:r>
          </a:p>
          <a:p>
            <a:pPr lvl="1" algn="r" rtl="1"/>
            <a:r>
              <a:rPr lang="fa-IR" sz="1800" dirty="0"/>
              <a:t>دانش قبلی نماینده از محیط زیست.</a:t>
            </a:r>
          </a:p>
          <a:p>
            <a:pPr lvl="1" algn="r" rtl="1"/>
            <a:r>
              <a:rPr lang="fa-IR" sz="1800" dirty="0"/>
              <a:t> اقداماتی که عامل می تواند انجام دهد. </a:t>
            </a:r>
          </a:p>
          <a:p>
            <a:pPr lvl="1" algn="r" rtl="1"/>
            <a:r>
              <a:rPr lang="fa-IR" sz="1800" dirty="0"/>
              <a:t>توالی ادراک عامل تا به امروز.</a:t>
            </a:r>
          </a:p>
          <a:p>
            <a:pPr algn="r" rtl="1"/>
            <a:r>
              <a:rPr lang="fa-IR" sz="2000" dirty="0"/>
              <a:t>تعریف عامل منطقی:</a:t>
            </a:r>
          </a:p>
          <a:p>
            <a:pPr lvl="1" algn="r" rtl="1"/>
            <a:r>
              <a:rPr lang="fa-IR" sz="1800" dirty="0"/>
              <a:t>برای هر دنباله ادراکی ممکن، یک عامل منطقی باید عملی را انتخاب کند که انتظار می رود معیار عملکرد آن را به حداکثر برساند، با توجه به شواهد ارائه شده توسط توالی ادراک و هر دانش داخلی که عامل دارد.</a:t>
            </a:r>
            <a:endParaRPr lang="en-US" sz="1800" dirty="0"/>
          </a:p>
        </p:txBody>
      </p:sp>
      <p:sp>
        <p:nvSpPr>
          <p:cNvPr id="4" name="Slide Number Placeholder 3">
            <a:extLst>
              <a:ext uri="{FF2B5EF4-FFF2-40B4-BE49-F238E27FC236}">
                <a16:creationId xmlns:a16="http://schemas.microsoft.com/office/drawing/2014/main" id="{32677880-92CF-72B2-D279-1C983B63FC37}"/>
              </a:ext>
            </a:extLst>
          </p:cNvPr>
          <p:cNvSpPr>
            <a:spLocks noGrp="1"/>
          </p:cNvSpPr>
          <p:nvPr>
            <p:ph type="sldNum" sz="quarter" idx="12"/>
          </p:nvPr>
        </p:nvSpPr>
        <p:spPr/>
        <p:txBody>
          <a:bodyPr/>
          <a:lstStyle/>
          <a:p>
            <a:fld id="{F614FD8E-2B32-414C-808C-9C3DB6C0E6BF}" type="slidenum">
              <a:rPr lang="en-US" smtClean="0"/>
              <a:t>31</a:t>
            </a:fld>
            <a:endParaRPr lang="en-US"/>
          </a:p>
        </p:txBody>
      </p:sp>
    </p:spTree>
    <p:extLst>
      <p:ext uri="{BB962C8B-B14F-4D97-AF65-F5344CB8AC3E}">
        <p14:creationId xmlns:p14="http://schemas.microsoft.com/office/powerpoint/2010/main" val="3500326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71DE5-F58D-B968-48AF-ADF8E4D1D57E}"/>
              </a:ext>
            </a:extLst>
          </p:cNvPr>
          <p:cNvSpPr>
            <a:spLocks noGrp="1"/>
          </p:cNvSpPr>
          <p:nvPr>
            <p:ph type="title"/>
          </p:nvPr>
        </p:nvSpPr>
        <p:spPr/>
        <p:txBody>
          <a:bodyPr/>
          <a:lstStyle/>
          <a:p>
            <a:pPr algn="r" rtl="1"/>
            <a:r>
              <a:rPr lang="fa-IR" dirty="0"/>
              <a:t>علم </a:t>
            </a:r>
            <a:r>
              <a:rPr lang="fa-IR" dirty="0" err="1"/>
              <a:t>مطلق</a:t>
            </a:r>
            <a:r>
              <a:rPr lang="fa-IR" dirty="0"/>
              <a:t>، یادگیری و خودمختاری</a:t>
            </a:r>
            <a:endParaRPr lang="en-US" dirty="0"/>
          </a:p>
        </p:txBody>
      </p:sp>
      <p:sp>
        <p:nvSpPr>
          <p:cNvPr id="3" name="Content Placeholder 2">
            <a:extLst>
              <a:ext uri="{FF2B5EF4-FFF2-40B4-BE49-F238E27FC236}">
                <a16:creationId xmlns:a16="http://schemas.microsoft.com/office/drawing/2014/main" id="{BCDB4F95-B497-60CC-1DC6-701A83021099}"/>
              </a:ext>
            </a:extLst>
          </p:cNvPr>
          <p:cNvSpPr>
            <a:spLocks noGrp="1"/>
          </p:cNvSpPr>
          <p:nvPr>
            <p:ph idx="1"/>
          </p:nvPr>
        </p:nvSpPr>
        <p:spPr/>
        <p:txBody>
          <a:bodyPr/>
          <a:lstStyle/>
          <a:p>
            <a:pPr algn="r" rtl="1"/>
            <a:r>
              <a:rPr lang="fa-IR" dirty="0"/>
              <a:t>ما باید مراقب باشیم که بین </a:t>
            </a:r>
            <a:r>
              <a:rPr lang="fa-IR" dirty="0">
                <a:solidFill>
                  <a:schemeClr val="accent2"/>
                </a:solidFill>
              </a:rPr>
              <a:t>عقلانیت</a:t>
            </a:r>
            <a:r>
              <a:rPr lang="fa-IR" dirty="0"/>
              <a:t> و </a:t>
            </a:r>
            <a:r>
              <a:rPr lang="fa-IR" dirty="0">
                <a:solidFill>
                  <a:schemeClr val="accent2"/>
                </a:solidFill>
              </a:rPr>
              <a:t>علم </a:t>
            </a:r>
            <a:r>
              <a:rPr lang="fa-IR" dirty="0" err="1">
                <a:solidFill>
                  <a:schemeClr val="accent2"/>
                </a:solidFill>
              </a:rPr>
              <a:t>مطلق</a:t>
            </a:r>
            <a:r>
              <a:rPr lang="fa-IR" dirty="0">
                <a:solidFill>
                  <a:schemeClr val="accent2"/>
                </a:solidFill>
              </a:rPr>
              <a:t> </a:t>
            </a:r>
            <a:r>
              <a:rPr lang="fa-IR" dirty="0"/>
              <a:t>تمایز قائل شویم. </a:t>
            </a:r>
          </a:p>
          <a:p>
            <a:pPr algn="r" rtl="1"/>
            <a:r>
              <a:rPr lang="fa-IR" dirty="0"/>
              <a:t>یک عامل دانای کل نتیجه واقعی اعمال خود را می داند و می تواند بر اساس آن عمل کند. اما علم </a:t>
            </a:r>
            <a:r>
              <a:rPr lang="fa-IR" dirty="0" err="1"/>
              <a:t>مطلق</a:t>
            </a:r>
            <a:r>
              <a:rPr lang="fa-IR" dirty="0"/>
              <a:t> در واقعیت غیرممکن است.</a:t>
            </a:r>
          </a:p>
          <a:p>
            <a:pPr algn="r" rtl="1"/>
            <a:r>
              <a:rPr lang="fa-IR" dirty="0"/>
              <a:t>فرض کنید از یک سمت خیابان در حال عبور هستید که متوجه مغازه ای در ان سوی خیابان می شود. پس تصمیم بگیرید از خیابان رد شوید. اما در همان لحظه قطعه ای از یک هواپیما کنده شده و درست وسط خیابان میافتد و با شما برخورد می کند. آیا تصمیم شما برای عبور از خیابان غیرمنطقی است؟ در حالت عادی خیر اما اگر شما دانای </a:t>
            </a:r>
            <a:r>
              <a:rPr lang="fa-IR" dirty="0" err="1"/>
              <a:t>مطلق</a:t>
            </a:r>
            <a:r>
              <a:rPr lang="fa-IR" dirty="0"/>
              <a:t> بودید و میدانستید شی ای دقیقا در همان لحظه از </a:t>
            </a:r>
            <a:r>
              <a:rPr lang="fa-IR" dirty="0" err="1"/>
              <a:t>اسمان</a:t>
            </a:r>
            <a:r>
              <a:rPr lang="fa-IR" dirty="0"/>
              <a:t> فرود خواهد </a:t>
            </a:r>
            <a:r>
              <a:rPr lang="fa-IR" dirty="0" err="1"/>
              <a:t>امد</a:t>
            </a:r>
            <a:r>
              <a:rPr lang="fa-IR" dirty="0"/>
              <a:t> رد شدن از خیابان غیرمنطقی بود</a:t>
            </a:r>
          </a:p>
          <a:p>
            <a:pPr algn="r" rtl="1"/>
            <a:r>
              <a:rPr lang="fa-IR" dirty="0"/>
              <a:t>این مثال نشان می دهد که عقلانیت با کمال یکسان نیست. عقلانیت عملکرد مورد انتظار را به حداکثر می رساند، در حالی که کمال عملکرد واقعی را به حداکثر می رساند.</a:t>
            </a:r>
          </a:p>
          <a:p>
            <a:pPr algn="r" rtl="1"/>
            <a:r>
              <a:rPr lang="fa-IR" dirty="0"/>
              <a:t>بنابراین تعریف ما از عقلانیت نیازی به علم </a:t>
            </a:r>
            <a:r>
              <a:rPr lang="fa-IR" dirty="0" err="1"/>
              <a:t>مطلق</a:t>
            </a:r>
            <a:r>
              <a:rPr lang="fa-IR" dirty="0"/>
              <a:t> ندارد، زیرا انتخاب عقلانی فقط به توالی ادراک تا به امروز بستگی دارد.</a:t>
            </a:r>
            <a:endParaRPr lang="en-US" dirty="0"/>
          </a:p>
        </p:txBody>
      </p:sp>
      <p:sp>
        <p:nvSpPr>
          <p:cNvPr id="4" name="Slide Number Placeholder 3">
            <a:extLst>
              <a:ext uri="{FF2B5EF4-FFF2-40B4-BE49-F238E27FC236}">
                <a16:creationId xmlns:a16="http://schemas.microsoft.com/office/drawing/2014/main" id="{6E331B51-498D-FE20-71DB-CC68C205925C}"/>
              </a:ext>
            </a:extLst>
          </p:cNvPr>
          <p:cNvSpPr>
            <a:spLocks noGrp="1"/>
          </p:cNvSpPr>
          <p:nvPr>
            <p:ph type="sldNum" sz="quarter" idx="12"/>
          </p:nvPr>
        </p:nvSpPr>
        <p:spPr/>
        <p:txBody>
          <a:bodyPr/>
          <a:lstStyle/>
          <a:p>
            <a:fld id="{F614FD8E-2B32-414C-808C-9C3DB6C0E6BF}" type="slidenum">
              <a:rPr lang="en-US" smtClean="0"/>
              <a:t>32</a:t>
            </a:fld>
            <a:endParaRPr lang="en-US"/>
          </a:p>
        </p:txBody>
      </p:sp>
    </p:spTree>
    <p:extLst>
      <p:ext uri="{BB962C8B-B14F-4D97-AF65-F5344CB8AC3E}">
        <p14:creationId xmlns:p14="http://schemas.microsoft.com/office/powerpoint/2010/main" val="14698723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علم </a:t>
            </a:r>
            <a:r>
              <a:rPr lang="fa-IR" dirty="0" err="1"/>
              <a:t>مطلق</a:t>
            </a:r>
            <a:r>
              <a:rPr lang="fa-IR" dirty="0"/>
              <a:t>، یادگیری و خودمختاری</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lstStyle/>
          <a:p>
            <a:pPr algn="r" rtl="1"/>
            <a:r>
              <a:rPr lang="fa-IR" dirty="0"/>
              <a:t>عبور کردن از خیابانی شلوغ بدون نگاه به طرفین چطور؟ آیا منطقی است؟ </a:t>
            </a:r>
          </a:p>
          <a:p>
            <a:pPr algn="r" rtl="1"/>
            <a:r>
              <a:rPr lang="fa-IR" dirty="0"/>
              <a:t>اول، با توجه به این دنباله ادراکی </a:t>
            </a:r>
            <a:r>
              <a:rPr lang="fa-IR" dirty="0" err="1"/>
              <a:t>غیرآموزنده</a:t>
            </a:r>
            <a:r>
              <a:rPr lang="fa-IR" dirty="0"/>
              <a:t>، عبور از خیابان منطقی نخواهد بود: خطر تصادف ناشی از عبور بدون نگاه کردن بسیار زیاد است. </a:t>
            </a:r>
          </a:p>
          <a:p>
            <a:pPr algn="r" rtl="1"/>
            <a:r>
              <a:rPr lang="fa-IR" dirty="0"/>
              <a:t>دوم، یک عامل منطقی باید قبل از قدم گذاشتن به خیابان عمل "نگاه" را انتخاب کند، زیرا نگاه کردن به حداکثر رساندن عملکرد مورد انتظار کمک می کند. </a:t>
            </a:r>
          </a:p>
          <a:p>
            <a:pPr algn="r" rtl="1"/>
            <a:r>
              <a:rPr lang="fa-IR" dirty="0"/>
              <a:t>انجام اقدامات به منظور اصلاح ادراکات آینده - که گاهی اوقات </a:t>
            </a:r>
            <a:r>
              <a:rPr lang="fa-IR" dirty="0">
                <a:solidFill>
                  <a:schemeClr val="accent2"/>
                </a:solidFill>
              </a:rPr>
              <a:t>جمع آوری اطلاعات </a:t>
            </a:r>
            <a:r>
              <a:rPr lang="fa-IR" dirty="0"/>
              <a:t>نامیده می شود - بخش مهمی از عقلانیت است.</a:t>
            </a:r>
          </a:p>
          <a:p>
            <a:pPr algn="r" rtl="1"/>
            <a:r>
              <a:rPr lang="fa-IR" dirty="0"/>
              <a:t>یک عامل منطقی نه تنها برای جمع آوری اطلاعات بلکه برای یادگیری هرچه بیشتر از آنچه درک می کند.</a:t>
            </a:r>
          </a:p>
          <a:p>
            <a:pPr algn="r" rtl="1"/>
            <a:r>
              <a:rPr lang="fa-IR" dirty="0" err="1"/>
              <a:t>پیکربندی</a:t>
            </a:r>
            <a:r>
              <a:rPr lang="fa-IR" dirty="0"/>
              <a:t> اولیه عامل می تواند منعکس کننده برخی از دانش قبلی از محیط باشد، اما با کسب تجربه عامل، ممکن است اصلاح و تقویت شود.</a:t>
            </a:r>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33</a:t>
            </a:fld>
            <a:endParaRPr lang="en-US"/>
          </a:p>
        </p:txBody>
      </p:sp>
    </p:spTree>
    <p:extLst>
      <p:ext uri="{BB962C8B-B14F-4D97-AF65-F5344CB8AC3E}">
        <p14:creationId xmlns:p14="http://schemas.microsoft.com/office/powerpoint/2010/main" val="4168245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علم </a:t>
            </a:r>
            <a:r>
              <a:rPr lang="fa-IR" dirty="0" err="1"/>
              <a:t>مطلق</a:t>
            </a:r>
            <a:r>
              <a:rPr lang="fa-IR" dirty="0"/>
              <a:t>، یادگیری و خودمختاری</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lstStyle/>
          <a:p>
            <a:pPr algn="r" rtl="1"/>
            <a:r>
              <a:rPr lang="fa-IR" dirty="0"/>
              <a:t>وقتی یک عامل به جای ادراکات و فرآیندهای یادگیری خود به دانش قبلی طراح خود متکی است، می گوییم که عامل فاقد </a:t>
            </a:r>
            <a:r>
              <a:rPr lang="fa-IR" dirty="0">
                <a:solidFill>
                  <a:schemeClr val="tx1"/>
                </a:solidFill>
              </a:rPr>
              <a:t>خودمختاری</a:t>
            </a:r>
            <a:r>
              <a:rPr lang="fa-IR" dirty="0"/>
              <a:t> است. </a:t>
            </a:r>
          </a:p>
          <a:p>
            <a:pPr algn="r" rtl="1"/>
            <a:r>
              <a:rPr lang="fa-IR" dirty="0"/>
              <a:t>یک عامل منطقی باید </a:t>
            </a:r>
            <a:r>
              <a:rPr lang="fa-IR" dirty="0" err="1">
                <a:solidFill>
                  <a:schemeClr val="accent2"/>
                </a:solidFill>
              </a:rPr>
              <a:t>خودمختار</a:t>
            </a:r>
            <a:r>
              <a:rPr lang="fa-IR" dirty="0"/>
              <a:t> باشد - باید یاد بگیرد که چه چیزی می تواند برای جبران دانش قبلی جزئی یا نادرست باشد. </a:t>
            </a:r>
          </a:p>
          <a:p>
            <a:pPr algn="r" rtl="1"/>
            <a:r>
              <a:rPr lang="fa-IR" dirty="0"/>
              <a:t>به عنوان مثال، یک عامل تمیز کننده </a:t>
            </a:r>
            <a:r>
              <a:rPr lang="fa-IR" dirty="0" err="1"/>
              <a:t>جاروبرقی</a:t>
            </a:r>
            <a:r>
              <a:rPr lang="fa-IR" dirty="0"/>
              <a:t> که یاد می گیرد پیش بینی کند که کجا و چه زمانی کثیفی اضافی ظاهر می شود، بهتر از </a:t>
            </a:r>
            <a:r>
              <a:rPr lang="fa-IR" dirty="0" err="1"/>
              <a:t>جاروبرقی</a:t>
            </a:r>
            <a:r>
              <a:rPr lang="fa-IR" dirty="0"/>
              <a:t> ای است که این قابلیت را ندارد.</a:t>
            </a:r>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34</a:t>
            </a:fld>
            <a:endParaRPr lang="en-US"/>
          </a:p>
        </p:txBody>
      </p:sp>
    </p:spTree>
    <p:extLst>
      <p:ext uri="{BB962C8B-B14F-4D97-AF65-F5344CB8AC3E}">
        <p14:creationId xmlns:p14="http://schemas.microsoft.com/office/powerpoint/2010/main" val="4055440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ماهیت محیط ها</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lstStyle/>
          <a:p>
            <a:pPr algn="r" rtl="1"/>
            <a:r>
              <a:rPr lang="fa-IR" dirty="0"/>
              <a:t>در بحث ما در مورد عقلانیت عامل </a:t>
            </a:r>
            <a:r>
              <a:rPr lang="fa-IR" dirty="0" err="1"/>
              <a:t>جاروبرقی</a:t>
            </a:r>
            <a:r>
              <a:rPr lang="fa-IR" dirty="0"/>
              <a:t> ساده، باید معیار عملکرد، محیط و محرک ها و </a:t>
            </a:r>
            <a:r>
              <a:rPr lang="fa-IR" dirty="0" err="1"/>
              <a:t>حسگرهای</a:t>
            </a:r>
            <a:r>
              <a:rPr lang="fa-IR" dirty="0"/>
              <a:t> عامل را مشخص می کردیم. ما همه اینها را تحت عنوان </a:t>
            </a:r>
            <a:r>
              <a:rPr lang="fa-IR" dirty="0">
                <a:solidFill>
                  <a:schemeClr val="accent2"/>
                </a:solidFill>
              </a:rPr>
              <a:t>محیط وظیفه </a:t>
            </a:r>
            <a:r>
              <a:rPr lang="fa-IR" dirty="0"/>
              <a:t>گروه بندی می کنیم.</a:t>
            </a:r>
          </a:p>
          <a:p>
            <a:pPr algn="r" rtl="1"/>
            <a:r>
              <a:rPr lang="fa-IR" dirty="0"/>
              <a:t>محیط وظیفه یک عامل راننده تاکسی</a:t>
            </a:r>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35</a:t>
            </a:fld>
            <a:endParaRPr lang="en-US"/>
          </a:p>
        </p:txBody>
      </p:sp>
      <p:graphicFrame>
        <p:nvGraphicFramePr>
          <p:cNvPr id="6" name="Table 5">
            <a:extLst>
              <a:ext uri="{FF2B5EF4-FFF2-40B4-BE49-F238E27FC236}">
                <a16:creationId xmlns:a16="http://schemas.microsoft.com/office/drawing/2014/main" id="{3CF204C2-1E24-69A1-B6E7-64CB9B910F5E}"/>
              </a:ext>
            </a:extLst>
          </p:cNvPr>
          <p:cNvGraphicFramePr>
            <a:graphicFrameLocks noGrp="1"/>
          </p:cNvGraphicFramePr>
          <p:nvPr>
            <p:extLst>
              <p:ext uri="{D42A27DB-BD31-4B8C-83A1-F6EECF244321}">
                <p14:modId xmlns:p14="http://schemas.microsoft.com/office/powerpoint/2010/main" val="3952020507"/>
              </p:ext>
            </p:extLst>
          </p:nvPr>
        </p:nvGraphicFramePr>
        <p:xfrm>
          <a:off x="2699264" y="3537006"/>
          <a:ext cx="8128000" cy="2382520"/>
        </p:xfrm>
        <a:graphic>
          <a:graphicData uri="http://schemas.openxmlformats.org/drawingml/2006/table">
            <a:tbl>
              <a:tblPr firstRow="1" bandRow="1">
                <a:tableStyleId>{F5AB1C69-6EDB-4FF4-983F-18BD219EF322}</a:tableStyleId>
              </a:tblPr>
              <a:tblGrid>
                <a:gridCol w="1625600">
                  <a:extLst>
                    <a:ext uri="{9D8B030D-6E8A-4147-A177-3AD203B41FA5}">
                      <a16:colId xmlns:a16="http://schemas.microsoft.com/office/drawing/2014/main" val="1305174633"/>
                    </a:ext>
                  </a:extLst>
                </a:gridCol>
                <a:gridCol w="1625600">
                  <a:extLst>
                    <a:ext uri="{9D8B030D-6E8A-4147-A177-3AD203B41FA5}">
                      <a16:colId xmlns:a16="http://schemas.microsoft.com/office/drawing/2014/main" val="2302635592"/>
                    </a:ext>
                  </a:extLst>
                </a:gridCol>
                <a:gridCol w="1625600">
                  <a:extLst>
                    <a:ext uri="{9D8B030D-6E8A-4147-A177-3AD203B41FA5}">
                      <a16:colId xmlns:a16="http://schemas.microsoft.com/office/drawing/2014/main" val="592797892"/>
                    </a:ext>
                  </a:extLst>
                </a:gridCol>
                <a:gridCol w="1625600">
                  <a:extLst>
                    <a:ext uri="{9D8B030D-6E8A-4147-A177-3AD203B41FA5}">
                      <a16:colId xmlns:a16="http://schemas.microsoft.com/office/drawing/2014/main" val="3348262088"/>
                    </a:ext>
                  </a:extLst>
                </a:gridCol>
                <a:gridCol w="1625600">
                  <a:extLst>
                    <a:ext uri="{9D8B030D-6E8A-4147-A177-3AD203B41FA5}">
                      <a16:colId xmlns:a16="http://schemas.microsoft.com/office/drawing/2014/main" val="23365013"/>
                    </a:ext>
                  </a:extLst>
                </a:gridCol>
              </a:tblGrid>
              <a:tr h="370840">
                <a:tc>
                  <a:txBody>
                    <a:bodyPr/>
                    <a:lstStyle/>
                    <a:p>
                      <a:pPr algn="r" rtl="1"/>
                      <a:r>
                        <a:rPr lang="fa-IR" dirty="0" err="1"/>
                        <a:t>حسگرها</a:t>
                      </a:r>
                      <a:endParaRPr lang="en-US" dirty="0"/>
                    </a:p>
                  </a:txBody>
                  <a:tcPr/>
                </a:tc>
                <a:tc>
                  <a:txBody>
                    <a:bodyPr/>
                    <a:lstStyle/>
                    <a:p>
                      <a:pPr algn="r" rtl="1"/>
                      <a:r>
                        <a:rPr lang="fa-IR" dirty="0" err="1"/>
                        <a:t>محرک‌ها</a:t>
                      </a:r>
                      <a:endParaRPr lang="en-US" dirty="0"/>
                    </a:p>
                  </a:txBody>
                  <a:tcPr/>
                </a:tc>
                <a:tc>
                  <a:txBody>
                    <a:bodyPr/>
                    <a:lstStyle/>
                    <a:p>
                      <a:pPr algn="r" rtl="1"/>
                      <a:r>
                        <a:rPr lang="fa-IR" dirty="0"/>
                        <a:t>محیط</a:t>
                      </a:r>
                      <a:endParaRPr lang="en-US" dirty="0"/>
                    </a:p>
                  </a:txBody>
                  <a:tcPr/>
                </a:tc>
                <a:tc>
                  <a:txBody>
                    <a:bodyPr/>
                    <a:lstStyle/>
                    <a:p>
                      <a:pPr algn="r" rtl="1"/>
                      <a:r>
                        <a:rPr lang="fa-IR" dirty="0" err="1"/>
                        <a:t>معیارکارایی</a:t>
                      </a:r>
                      <a:endParaRPr lang="en-US" dirty="0"/>
                    </a:p>
                  </a:txBody>
                  <a:tcPr/>
                </a:tc>
                <a:tc>
                  <a:txBody>
                    <a:bodyPr/>
                    <a:lstStyle/>
                    <a:p>
                      <a:pPr algn="r" rtl="1"/>
                      <a:r>
                        <a:rPr lang="fa-IR" dirty="0"/>
                        <a:t>نوع عامل</a:t>
                      </a:r>
                      <a:endParaRPr lang="en-US" dirty="0"/>
                    </a:p>
                  </a:txBody>
                  <a:tcPr/>
                </a:tc>
                <a:extLst>
                  <a:ext uri="{0D108BD9-81ED-4DB2-BD59-A6C34878D82A}">
                    <a16:rowId xmlns:a16="http://schemas.microsoft.com/office/drawing/2014/main" val="344968910"/>
                  </a:ext>
                </a:extLst>
              </a:tr>
              <a:tr h="370840">
                <a:tc>
                  <a:txBody>
                    <a:bodyPr/>
                    <a:lstStyle/>
                    <a:p>
                      <a:pPr algn="r" rtl="1"/>
                      <a:r>
                        <a:rPr lang="fa-IR" dirty="0"/>
                        <a:t>دوربین، </a:t>
                      </a:r>
                      <a:r>
                        <a:rPr lang="fa-IR" dirty="0" err="1"/>
                        <a:t>رادار</a:t>
                      </a:r>
                      <a:r>
                        <a:rPr lang="fa-IR" dirty="0"/>
                        <a:t>، </a:t>
                      </a:r>
                      <a:r>
                        <a:rPr lang="fa-IR" dirty="0" err="1"/>
                        <a:t>سرعت‌سنج</a:t>
                      </a:r>
                      <a:r>
                        <a:rPr lang="fa-IR" dirty="0"/>
                        <a:t>، </a:t>
                      </a:r>
                      <a:r>
                        <a:rPr lang="en-US" dirty="0"/>
                        <a:t>GPS</a:t>
                      </a:r>
                      <a:r>
                        <a:rPr lang="fa-IR" dirty="0"/>
                        <a:t>، </a:t>
                      </a:r>
                      <a:r>
                        <a:rPr lang="fa-IR" dirty="0" err="1"/>
                        <a:t>حسگرهای</a:t>
                      </a:r>
                      <a:r>
                        <a:rPr lang="fa-IR" dirty="0"/>
                        <a:t> موتور، شتاب سنج، میکروفون، صفحه لمسی</a:t>
                      </a:r>
                      <a:endParaRPr lang="en-US" dirty="0"/>
                    </a:p>
                  </a:txBody>
                  <a:tcPr/>
                </a:tc>
                <a:tc>
                  <a:txBody>
                    <a:bodyPr/>
                    <a:lstStyle/>
                    <a:p>
                      <a:pPr algn="r" rtl="1"/>
                      <a:r>
                        <a:rPr lang="fa-IR" dirty="0"/>
                        <a:t>فرمان، گاز، ترمز، چراغ، بوق، صفحه نمایش، صحبت</a:t>
                      </a:r>
                      <a:endParaRPr lang="en-US" dirty="0"/>
                    </a:p>
                  </a:txBody>
                  <a:tcPr/>
                </a:tc>
                <a:tc>
                  <a:txBody>
                    <a:bodyPr/>
                    <a:lstStyle/>
                    <a:p>
                      <a:pPr algn="r" rtl="1"/>
                      <a:r>
                        <a:rPr lang="fa-IR" dirty="0"/>
                        <a:t>جاده، سایر وسایل، پلیس، عابر پیاده، مشتریان، وضعیت هوا</a:t>
                      </a:r>
                      <a:endParaRPr lang="en-US" dirty="0"/>
                    </a:p>
                  </a:txBody>
                  <a:tcPr/>
                </a:tc>
                <a:tc>
                  <a:txBody>
                    <a:bodyPr/>
                    <a:lstStyle/>
                    <a:p>
                      <a:pPr algn="r" rtl="1"/>
                      <a:r>
                        <a:rPr lang="fa-IR" dirty="0"/>
                        <a:t>ایمن، سریع، </a:t>
                      </a:r>
                      <a:r>
                        <a:rPr lang="fa-IR" dirty="0" err="1"/>
                        <a:t>قانون‌مدار</a:t>
                      </a:r>
                      <a:r>
                        <a:rPr lang="fa-IR" dirty="0"/>
                        <a:t>، سفر راحت، درآمد را بالا ببرد،  تاثیر کمتری بر سایر استفاده </a:t>
                      </a:r>
                      <a:r>
                        <a:rPr lang="fa-IR" dirty="0" err="1"/>
                        <a:t>کنندگان</a:t>
                      </a:r>
                      <a:r>
                        <a:rPr lang="fa-IR" dirty="0"/>
                        <a:t> از جاده داشته باشد</a:t>
                      </a:r>
                      <a:endParaRPr lang="en-US" dirty="0"/>
                    </a:p>
                  </a:txBody>
                  <a:tcPr/>
                </a:tc>
                <a:tc>
                  <a:txBody>
                    <a:bodyPr/>
                    <a:lstStyle/>
                    <a:p>
                      <a:pPr algn="r" rtl="1"/>
                      <a:r>
                        <a:rPr lang="fa-IR" dirty="0"/>
                        <a:t>راننده تاکسی</a:t>
                      </a:r>
                      <a:endParaRPr lang="en-US" dirty="0"/>
                    </a:p>
                  </a:txBody>
                  <a:tcPr/>
                </a:tc>
                <a:extLst>
                  <a:ext uri="{0D108BD9-81ED-4DB2-BD59-A6C34878D82A}">
                    <a16:rowId xmlns:a16="http://schemas.microsoft.com/office/drawing/2014/main" val="3296365119"/>
                  </a:ext>
                </a:extLst>
              </a:tr>
            </a:tbl>
          </a:graphicData>
        </a:graphic>
      </p:graphicFrame>
    </p:spTree>
    <p:extLst>
      <p:ext uri="{BB962C8B-B14F-4D97-AF65-F5344CB8AC3E}">
        <p14:creationId xmlns:p14="http://schemas.microsoft.com/office/powerpoint/2010/main" val="1289861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ماهیت محیط ها</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lstStyle/>
          <a:p>
            <a:pPr algn="r" rtl="1"/>
            <a:r>
              <a:rPr lang="fa-IR" dirty="0"/>
              <a:t>محیط وظیفه چند عامل دیگر</a:t>
            </a:r>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36</a:t>
            </a:fld>
            <a:endParaRPr lang="en-US"/>
          </a:p>
        </p:txBody>
      </p:sp>
      <p:pic>
        <p:nvPicPr>
          <p:cNvPr id="6" name="Picture 5">
            <a:extLst>
              <a:ext uri="{FF2B5EF4-FFF2-40B4-BE49-F238E27FC236}">
                <a16:creationId xmlns:a16="http://schemas.microsoft.com/office/drawing/2014/main" id="{3EA59842-72A8-688A-3D00-D1E137F59E69}"/>
              </a:ext>
            </a:extLst>
          </p:cNvPr>
          <p:cNvPicPr>
            <a:picLocks noChangeAspect="1"/>
          </p:cNvPicPr>
          <p:nvPr/>
        </p:nvPicPr>
        <p:blipFill>
          <a:blip r:embed="rId2"/>
          <a:stretch>
            <a:fillRect/>
          </a:stretch>
        </p:blipFill>
        <p:spPr>
          <a:xfrm>
            <a:off x="1918631" y="1396312"/>
            <a:ext cx="6397466" cy="4987445"/>
          </a:xfrm>
          <a:prstGeom prst="rect">
            <a:avLst/>
          </a:prstGeom>
        </p:spPr>
      </p:pic>
    </p:spTree>
    <p:extLst>
      <p:ext uri="{BB962C8B-B14F-4D97-AF65-F5344CB8AC3E}">
        <p14:creationId xmlns:p14="http://schemas.microsoft.com/office/powerpoint/2010/main" val="4132854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lnSpcReduction="10000"/>
          </a:bodyPr>
          <a:lstStyle/>
          <a:p>
            <a:pPr algn="r" rtl="1"/>
            <a:r>
              <a:rPr lang="fa-IR" b="1" dirty="0"/>
              <a:t>کاملا قابل مشاهده در مقابل تا حدی قابل مشاهده:</a:t>
            </a:r>
          </a:p>
          <a:p>
            <a:pPr algn="r" rtl="1"/>
            <a:r>
              <a:rPr lang="fa-IR" dirty="0"/>
              <a:t>اگر </a:t>
            </a:r>
            <a:r>
              <a:rPr lang="fa-IR" dirty="0" err="1"/>
              <a:t>حسگرهای</a:t>
            </a:r>
            <a:r>
              <a:rPr lang="fa-IR" dirty="0"/>
              <a:t> یک عامل در هر نقطه از زمان به آن امکان دسترسی به وضعیت کامل محیط را بدهند، می گوییم که محیط وظیفه </a:t>
            </a:r>
            <a:r>
              <a:rPr lang="fa-IR" dirty="0">
                <a:solidFill>
                  <a:schemeClr val="accent2"/>
                </a:solidFill>
              </a:rPr>
              <a:t>کاملا قابل مشاهده </a:t>
            </a:r>
            <a:r>
              <a:rPr lang="fa-IR" dirty="0"/>
              <a:t>است.: اگر </a:t>
            </a:r>
            <a:r>
              <a:rPr lang="fa-IR" dirty="0" err="1"/>
              <a:t>حسگرها</a:t>
            </a:r>
            <a:r>
              <a:rPr lang="fa-IR" dirty="0"/>
              <a:t> تمام جنبه های مربوط به انتخاب عمل را تشخیص دهند، یک محیط وظیفه به طور موثر کاملا قابل مشاهده است.</a:t>
            </a:r>
          </a:p>
          <a:p>
            <a:pPr algn="r" rtl="1"/>
            <a:r>
              <a:rPr lang="fa-IR" dirty="0"/>
              <a:t> ارتباط، به نوبه خود، به معیار عملکرد بستگی دارد. محیط های کاملا قابل مشاهده راحت هستند زیرا عامل برای پیگیری جهان نیازی به حفظ وضعیت داخلی ندارد. </a:t>
            </a:r>
          </a:p>
          <a:p>
            <a:pPr algn="r" rtl="1"/>
            <a:r>
              <a:rPr lang="fa-IR" dirty="0"/>
              <a:t>یک محیط ممکن است به دلیل </a:t>
            </a:r>
            <a:r>
              <a:rPr lang="fa-IR" dirty="0" err="1"/>
              <a:t>سنسورهای</a:t>
            </a:r>
            <a:r>
              <a:rPr lang="fa-IR" dirty="0"/>
              <a:t> پر سر و صدا و نادرست یا به این دلیل که بخش </a:t>
            </a:r>
            <a:r>
              <a:rPr lang="fa-IR" dirty="0" err="1"/>
              <a:t>هایی</a:t>
            </a:r>
            <a:r>
              <a:rPr lang="fa-IR" dirty="0"/>
              <a:t> از حالت به سادگی در داده های </a:t>
            </a:r>
            <a:r>
              <a:rPr lang="fa-IR" dirty="0" err="1"/>
              <a:t>حسگر</a:t>
            </a:r>
            <a:r>
              <a:rPr lang="fa-IR" dirty="0"/>
              <a:t> گم شده است، </a:t>
            </a:r>
            <a:r>
              <a:rPr lang="fa-IR" dirty="0">
                <a:solidFill>
                  <a:schemeClr val="accent2"/>
                </a:solidFill>
              </a:rPr>
              <a:t>تا حدی قابل مشاهده </a:t>
            </a:r>
            <a:r>
              <a:rPr lang="fa-IR" dirty="0"/>
              <a:t>باشد - به عنوان مثال، یک عامل خلاء با تنها یک </a:t>
            </a:r>
            <a:r>
              <a:rPr lang="fa-IR" dirty="0" err="1"/>
              <a:t>سنسور</a:t>
            </a:r>
            <a:r>
              <a:rPr lang="fa-IR" dirty="0"/>
              <a:t> خاک محلی </a:t>
            </a:r>
            <a:r>
              <a:rPr lang="fa-IR" dirty="0" err="1"/>
              <a:t>نمی</a:t>
            </a:r>
            <a:r>
              <a:rPr lang="fa-IR" dirty="0"/>
              <a:t> تواند تشخیص دهد که آیا در مربع های دیگر خاک وجود دارد یا خیر، و یک تاکسی خودکار </a:t>
            </a:r>
            <a:r>
              <a:rPr lang="fa-IR" dirty="0" err="1"/>
              <a:t>نمی</a:t>
            </a:r>
            <a:r>
              <a:rPr lang="fa-IR" dirty="0"/>
              <a:t> تواند ببیند که سایر رانندگان به چه چیزی فکر می کنند. </a:t>
            </a:r>
          </a:p>
          <a:p>
            <a:pPr algn="r" rtl="1"/>
            <a:r>
              <a:rPr lang="fa-IR" dirty="0"/>
              <a:t>اگر عامل اصلا </a:t>
            </a:r>
            <a:r>
              <a:rPr lang="fa-IR" dirty="0" err="1"/>
              <a:t>سنسوری</a:t>
            </a:r>
            <a:r>
              <a:rPr lang="fa-IR" dirty="0"/>
              <a:t> نداشته باشد، محیط </a:t>
            </a:r>
            <a:r>
              <a:rPr lang="fa-IR" dirty="0">
                <a:solidFill>
                  <a:schemeClr val="accent2"/>
                </a:solidFill>
              </a:rPr>
              <a:t>غیرقابل مشاهده </a:t>
            </a:r>
            <a:r>
              <a:rPr lang="fa-IR" dirty="0"/>
              <a:t>است. اهداف عامل در این شرایط نیز ممکن است قابل دستیابی باشد، گاهی اوقات با عدم قطعیت.</a:t>
            </a:r>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37</a:t>
            </a:fld>
            <a:endParaRPr lang="en-US"/>
          </a:p>
        </p:txBody>
      </p:sp>
    </p:spTree>
    <p:extLst>
      <p:ext uri="{BB962C8B-B14F-4D97-AF65-F5344CB8AC3E}">
        <p14:creationId xmlns:p14="http://schemas.microsoft.com/office/powerpoint/2010/main" val="3927974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b="1" dirty="0"/>
              <a:t>تک عامل در مقابل چند عاملی:</a:t>
            </a:r>
          </a:p>
          <a:p>
            <a:pPr algn="r" rtl="1"/>
            <a:r>
              <a:rPr lang="fa-IR" dirty="0"/>
              <a:t>تمایز بین محیط های تک عاملی و چند عاملی ممکن است به اندازه کافی ساده به نظر برسد. مثلا یک عامل که یک جدول کلمات متقاطع را به تنهایی حل می کند، به وضوح در یک محیط </a:t>
            </a:r>
            <a:r>
              <a:rPr lang="fa-IR" dirty="0">
                <a:solidFill>
                  <a:schemeClr val="accent2"/>
                </a:solidFill>
              </a:rPr>
              <a:t>تک عاملی </a:t>
            </a:r>
            <a:r>
              <a:rPr lang="fa-IR" dirty="0"/>
              <a:t>قرار دارد، در حالی که یک عامل در حال بازی شطرنج در یک محیط </a:t>
            </a:r>
            <a:r>
              <a:rPr lang="fa-IR" dirty="0">
                <a:solidFill>
                  <a:schemeClr val="accent2"/>
                </a:solidFill>
              </a:rPr>
              <a:t>دو عاملی </a:t>
            </a:r>
            <a:r>
              <a:rPr lang="fa-IR" dirty="0"/>
              <a:t>است. </a:t>
            </a:r>
          </a:p>
          <a:p>
            <a:pPr algn="r" rtl="1"/>
            <a:r>
              <a:rPr lang="fa-IR" dirty="0"/>
              <a:t>تمایز کلیدی بین یک عامل فرعی با اشیای دیگر این است که آیا رفتار آن در راستای به حداکثر رساندن یک معیار عملکردی است یا خیر</a:t>
            </a:r>
          </a:p>
          <a:p>
            <a:pPr algn="r" rtl="1"/>
            <a:r>
              <a:rPr lang="fa-IR" dirty="0"/>
              <a:t>به عنوان مثال، در شطرنج، موجودیت حریف در تلاش است تا معیار عملکرد خود را به حداکثر برساند، که طبق قوانین شطرنج، معیار عملکرد عامل را به حداقل می رساند. بنابراین، شطرنج یک </a:t>
            </a:r>
            <a:r>
              <a:rPr lang="fa-IR" dirty="0">
                <a:solidFill>
                  <a:schemeClr val="accent2"/>
                </a:solidFill>
              </a:rPr>
              <a:t>محیط</a:t>
            </a:r>
            <a:r>
              <a:rPr lang="fa-IR" dirty="0"/>
              <a:t> </a:t>
            </a:r>
            <a:r>
              <a:rPr lang="fa-IR" dirty="0">
                <a:solidFill>
                  <a:schemeClr val="accent2"/>
                </a:solidFill>
              </a:rPr>
              <a:t>چند عاملی رقابتی </a:t>
            </a:r>
            <a:r>
              <a:rPr lang="fa-IR" dirty="0"/>
              <a:t>است. از سوی دیگر، در محیط رانندگی تاکسی، اجتناب از برخورد، معیار عملکرد همه عوامل را به حداکثر می رساند، بنابراین یک تا حدی </a:t>
            </a:r>
            <a:r>
              <a:rPr lang="fa-IR" dirty="0">
                <a:solidFill>
                  <a:schemeClr val="accent2"/>
                </a:solidFill>
              </a:rPr>
              <a:t>محیط چند عاملی </a:t>
            </a:r>
            <a:r>
              <a:rPr lang="fa-IR" dirty="0" err="1">
                <a:solidFill>
                  <a:schemeClr val="accent2"/>
                </a:solidFill>
              </a:rPr>
              <a:t>مشارکتی</a:t>
            </a:r>
            <a:r>
              <a:rPr lang="fa-IR" dirty="0"/>
              <a:t> است. همچنین تا حدی رقابتی است زیرا به عنوان مثال، فقط یک ماشین می تواند جای پارک را اشغال کند.</a:t>
            </a:r>
            <a:endParaRPr lang="en-US" dirty="0"/>
          </a:p>
          <a:p>
            <a:pPr algn="r" rtl="1"/>
            <a:endParaRPr lang="en-US" dirty="0"/>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38</a:t>
            </a:fld>
            <a:endParaRPr lang="en-US"/>
          </a:p>
        </p:txBody>
      </p:sp>
    </p:spTree>
    <p:extLst>
      <p:ext uri="{BB962C8B-B14F-4D97-AF65-F5344CB8AC3E}">
        <p14:creationId xmlns:p14="http://schemas.microsoft.com/office/powerpoint/2010/main" val="1289271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lnSpcReduction="10000"/>
          </a:bodyPr>
          <a:lstStyle/>
          <a:p>
            <a:pPr algn="r" rtl="1"/>
            <a:r>
              <a:rPr lang="fa-IR" b="1" dirty="0"/>
              <a:t>قطعی در مقابل غیر قطعی:</a:t>
            </a:r>
          </a:p>
          <a:p>
            <a:pPr algn="r" rtl="1"/>
            <a:r>
              <a:rPr lang="fa-IR" dirty="0"/>
              <a:t>اگر حالت بعدی محیط به طور کامل توسط حالت فعلی و عمل انجام شده توسط عامل (ها) تعیین شود، می </a:t>
            </a:r>
            <a:r>
              <a:rPr lang="fa-IR" dirty="0">
                <a:solidFill>
                  <a:schemeClr val="accent2"/>
                </a:solidFill>
              </a:rPr>
              <a:t>گوییم محیط قطعی</a:t>
            </a:r>
            <a:r>
              <a:rPr lang="fa-IR" dirty="0"/>
              <a:t> است. در غیر این صورت </a:t>
            </a:r>
            <a:r>
              <a:rPr lang="fa-IR" dirty="0">
                <a:solidFill>
                  <a:schemeClr val="accent2"/>
                </a:solidFill>
              </a:rPr>
              <a:t>، غیر قطعی </a:t>
            </a:r>
            <a:r>
              <a:rPr lang="fa-IR" dirty="0"/>
              <a:t>است. </a:t>
            </a:r>
          </a:p>
          <a:p>
            <a:pPr algn="r" rtl="1"/>
            <a:r>
              <a:rPr lang="fa-IR" dirty="0"/>
              <a:t>در اصل، یک عامل نیازی به نگرانی در مورد عدم قطعیت در یک محیط کاملا قابل مشاهده و قطعی ندارد. با این حال، اگر محیط تا حدی قابل مشاهده باشد، می تواند غیر قطعی به نظر برسد.</a:t>
            </a:r>
          </a:p>
          <a:p>
            <a:pPr algn="r" rtl="1"/>
            <a:r>
              <a:rPr lang="fa-IR" dirty="0"/>
              <a:t>رانندگی تاکسی از این نظر به وضوح غیر قطعی است ، زیرا هرگز </a:t>
            </a:r>
            <a:r>
              <a:rPr lang="fa-IR" dirty="0" err="1"/>
              <a:t>نمی</a:t>
            </a:r>
            <a:r>
              <a:rPr lang="fa-IR" dirty="0"/>
              <a:t> توان رفتار ترافیک را دقیقا پیش بینی کرد</a:t>
            </a:r>
          </a:p>
          <a:p>
            <a:pPr algn="r" rtl="1"/>
            <a:r>
              <a:rPr lang="fa-IR" dirty="0"/>
              <a:t>دنیای </a:t>
            </a:r>
            <a:r>
              <a:rPr lang="fa-IR" dirty="0" err="1"/>
              <a:t>جاروبرقی</a:t>
            </a:r>
            <a:r>
              <a:rPr lang="fa-IR" dirty="0"/>
              <a:t> همانطور که توضیح دادیم قطعی است، اما تغییراتی در تعریف ان می تواند شامل عناصر غیر قطعی مانند ظاهر شدن تصادفی خاک و مکانیسم مکش غیرقابل اعتماد باشد</a:t>
            </a:r>
          </a:p>
          <a:p>
            <a:pPr algn="r" rtl="1"/>
            <a:r>
              <a:rPr lang="fa-IR" dirty="0"/>
              <a:t>یک نکته آخر: کلمه </a:t>
            </a:r>
            <a:r>
              <a:rPr lang="fa-IR" dirty="0">
                <a:solidFill>
                  <a:schemeClr val="accent2"/>
                </a:solidFill>
              </a:rPr>
              <a:t>تصادفی</a:t>
            </a:r>
            <a:r>
              <a:rPr lang="fa-IR" dirty="0"/>
              <a:t> توسط برخی به عنوان مترادف "غیر قطعی" استفاده می شود، اما ما بین این دو اصطلاح تمایز قائل می شویم. ما می گوییم که یک مدل از </a:t>
            </a:r>
            <a:r>
              <a:rPr lang="fa-IR" dirty="0">
                <a:solidFill>
                  <a:schemeClr val="accent2"/>
                </a:solidFill>
              </a:rPr>
              <a:t>محیط تصادفی </a:t>
            </a:r>
            <a:r>
              <a:rPr lang="fa-IR" dirty="0"/>
              <a:t>است اگر به صراحت با احتمالات سروکار داشته باشد (به عنوان مثال، "فردا 25 درصد احتمال باران وجود دارد") اما </a:t>
            </a:r>
            <a:r>
              <a:rPr lang="fa-IR" dirty="0">
                <a:solidFill>
                  <a:schemeClr val="accent2"/>
                </a:solidFill>
              </a:rPr>
              <a:t>محیط </a:t>
            </a:r>
            <a:r>
              <a:rPr lang="fa-IR" dirty="0" err="1">
                <a:solidFill>
                  <a:schemeClr val="accent2"/>
                </a:solidFill>
              </a:rPr>
              <a:t>غیرقطعی</a:t>
            </a:r>
            <a:r>
              <a:rPr lang="fa-IR" dirty="0">
                <a:solidFill>
                  <a:schemeClr val="accent2"/>
                </a:solidFill>
              </a:rPr>
              <a:t> </a:t>
            </a:r>
            <a:r>
              <a:rPr lang="fa-IR" dirty="0"/>
              <a:t>است اگر احتمالات بدون کمی شدن فهرست شوند (به عنوان مثال، "احتمال باران فردا وجود دارد").</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39</a:t>
            </a:fld>
            <a:endParaRPr lang="en-US"/>
          </a:p>
        </p:txBody>
      </p:sp>
    </p:spTree>
    <p:extLst>
      <p:ext uri="{BB962C8B-B14F-4D97-AF65-F5344CB8AC3E}">
        <p14:creationId xmlns:p14="http://schemas.microsoft.com/office/powerpoint/2010/main" val="4133796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هوش مصنوعی چیست</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a:t>محققان چندین نسخه مختلف هوش مصنوعی را دنبال کرده </a:t>
            </a:r>
            <a:r>
              <a:rPr lang="fa-IR" dirty="0" err="1"/>
              <a:t>اند</a:t>
            </a:r>
            <a:r>
              <a:rPr lang="fa-IR" dirty="0"/>
              <a:t>.</a:t>
            </a:r>
          </a:p>
          <a:p>
            <a:pPr algn="r" rtl="1"/>
            <a:r>
              <a:rPr lang="fa-IR" dirty="0"/>
              <a:t>برخی هوش را از نظر </a:t>
            </a:r>
            <a:r>
              <a:rPr lang="fa-IR" dirty="0" err="1"/>
              <a:t>وفاداری</a:t>
            </a:r>
            <a:r>
              <a:rPr lang="fa-IR" dirty="0"/>
              <a:t> به عملکرد انسان تعریف کرده </a:t>
            </a:r>
            <a:r>
              <a:rPr lang="fa-IR" dirty="0" err="1"/>
              <a:t>اند</a:t>
            </a:r>
            <a:r>
              <a:rPr lang="fa-IR" dirty="0"/>
              <a:t>، در حالی که برخی دیگر تعریف انتزاعی و رسمی از هوش به نام </a:t>
            </a:r>
            <a:r>
              <a:rPr lang="fa-IR" dirty="0">
                <a:solidFill>
                  <a:schemeClr val="accent2">
                    <a:lumMod val="75000"/>
                  </a:schemeClr>
                </a:solidFill>
              </a:rPr>
              <a:t>عقلانیت</a:t>
            </a:r>
            <a:r>
              <a:rPr lang="fa-IR" dirty="0"/>
              <a:t> را ترجیح می دهند –در تعریف ساده یعنی انجام "کار درست".</a:t>
            </a:r>
          </a:p>
          <a:p>
            <a:pPr algn="r" rtl="1"/>
            <a:r>
              <a:rPr lang="fa-IR" dirty="0"/>
              <a:t>برخی هوش را خاصیت </a:t>
            </a:r>
            <a:r>
              <a:rPr lang="fa-IR" dirty="0" err="1"/>
              <a:t>فرایندهای</a:t>
            </a:r>
            <a:r>
              <a:rPr lang="fa-IR" dirty="0"/>
              <a:t> فکری و استدلال داخلی می دانند ، در حالی که برخی دیگر بر رفتار هوشمندانه ، یک شخصیت خارجی تمرکز می کنند.</a:t>
            </a:r>
          </a:p>
          <a:p>
            <a:pPr algn="r" rtl="1"/>
            <a:r>
              <a:rPr lang="fa-IR" dirty="0"/>
              <a:t>از این دو بعد - انسان در مقابل عقلانی و فکر در مقابل رفتار - چهار ترکیب ممکن وجود دارد</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4</a:t>
            </a:fld>
            <a:endParaRPr lang="en-US"/>
          </a:p>
        </p:txBody>
      </p:sp>
    </p:spTree>
    <p:extLst>
      <p:ext uri="{BB962C8B-B14F-4D97-AF65-F5344CB8AC3E}">
        <p14:creationId xmlns:p14="http://schemas.microsoft.com/office/powerpoint/2010/main" val="4225334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b="1" dirty="0"/>
              <a:t>ایستا در مقابل پویا:</a:t>
            </a:r>
          </a:p>
          <a:p>
            <a:pPr algn="r" rtl="1"/>
            <a:r>
              <a:rPr lang="fa-IR" dirty="0"/>
              <a:t>اگر محیط بتواند در حین مشورت یک عامل تغییر کند، پس می گوییم محیط برای آن عامل </a:t>
            </a:r>
            <a:r>
              <a:rPr lang="fa-IR" dirty="0">
                <a:solidFill>
                  <a:schemeClr val="accent2"/>
                </a:solidFill>
              </a:rPr>
              <a:t>پویا</a:t>
            </a:r>
            <a:r>
              <a:rPr lang="fa-IR" dirty="0"/>
              <a:t> است.: در غیر این صورت، </a:t>
            </a:r>
            <a:r>
              <a:rPr lang="fa-IR" dirty="0">
                <a:solidFill>
                  <a:schemeClr val="accent2"/>
                </a:solidFill>
              </a:rPr>
              <a:t>ایستا</a:t>
            </a:r>
            <a:r>
              <a:rPr lang="fa-IR" dirty="0"/>
              <a:t> است. </a:t>
            </a:r>
          </a:p>
          <a:p>
            <a:pPr algn="r" rtl="1"/>
            <a:r>
              <a:rPr lang="fa-IR" dirty="0"/>
              <a:t>مقابله با محیط های ایستا آسان است زیرا عامل نیازی به نگاه کردن به جهان در حین تصمیم گیری در مورد یک عمل ندارد و نیازی به نگرانی در مورد گذشت زمان ندارد. </a:t>
            </a:r>
          </a:p>
          <a:p>
            <a:pPr algn="r" rtl="1"/>
            <a:r>
              <a:rPr lang="fa-IR" dirty="0"/>
              <a:t>از سوی دیگر، محیط های پویا به طور مداوم از عامل می پرسند که می خواهد چه کاری انجام دهد. اگر هنوز تصمیم نگرفته است، تصمیم به انجام ندادن هیچ کاری به حساب می آید. اگر خود محیط با گذشت زمان تغییر نکند اما امتیاز عملکرد عامل تغییر کند، می گوییم </a:t>
            </a:r>
            <a:r>
              <a:rPr lang="fa-IR" dirty="0">
                <a:solidFill>
                  <a:schemeClr val="accent2"/>
                </a:solidFill>
              </a:rPr>
              <a:t>محیط نیمه پویا </a:t>
            </a:r>
            <a:r>
              <a:rPr lang="fa-IR" dirty="0"/>
              <a:t>است. رانندگی با تاکسی به وضوح پویا است: ماشین های دیگر و خود تاکسی به حرکت خود ادامه می دهند در حالی که </a:t>
            </a:r>
            <a:r>
              <a:rPr lang="fa-IR" dirty="0" err="1"/>
              <a:t>الگوریتم</a:t>
            </a:r>
            <a:r>
              <a:rPr lang="fa-IR" dirty="0"/>
              <a:t> رانندگی در مورد اقدامات بعدی تردید دارد. شطرنج، وقتی با ساعت بازی می شود، نیمه پویا است. جدول کلمات متقاطع ایستا است.</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40</a:t>
            </a:fld>
            <a:endParaRPr lang="en-US"/>
          </a:p>
        </p:txBody>
      </p:sp>
    </p:spTree>
    <p:extLst>
      <p:ext uri="{BB962C8B-B14F-4D97-AF65-F5344CB8AC3E}">
        <p14:creationId xmlns:p14="http://schemas.microsoft.com/office/powerpoint/2010/main" val="29641857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b="1" dirty="0"/>
              <a:t>گسسته در مقابل پیوسته:</a:t>
            </a:r>
          </a:p>
          <a:p>
            <a:pPr algn="r" rtl="1"/>
            <a:r>
              <a:rPr lang="fa-IR" dirty="0"/>
              <a:t>تمایز گسسته/پیوسته در مورد وضعیت محیط، نحوه مدیریت زمان و ادراکات و اعمال عامل اعمال می شود. </a:t>
            </a:r>
          </a:p>
          <a:p>
            <a:pPr algn="r" rtl="1"/>
            <a:r>
              <a:rPr lang="fa-IR" dirty="0"/>
              <a:t>به عنوان مثال، محیط شطرنج دارای تعداد محدودی از حالت های متمایز (به استثنای ساعت) است. شطرنج همچنین دارای مجموعه ای گسسته از ادراکات و اعمال است. </a:t>
            </a:r>
          </a:p>
          <a:p>
            <a:pPr algn="r" rtl="1"/>
            <a:r>
              <a:rPr lang="fa-IR" dirty="0"/>
              <a:t>رانندگی با تاکسی یک مسئله دارای حالت پیوسته و زمان پیوسته است: سرعت و مکان تاکسی و سایر وسایل نقلیه طیف وسیعی از مقادیر پیوسته را جابجا می شود و این کار را در طول زمان به آرامی انجام می دهد. اقدامات رانندگی تاکسی نیز پیوسته است (زاویه فرمان و غیره). ورودی از دوربین های دیجیتال گسسته است, به طور دقیق, اما به طور معمول به عنوان نشان دهنده به طور مداوم در حال تغییر شدت و مکان در نظر گرفته می شود.</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41</a:t>
            </a:fld>
            <a:endParaRPr lang="en-US"/>
          </a:p>
        </p:txBody>
      </p:sp>
    </p:spTree>
    <p:extLst>
      <p:ext uri="{BB962C8B-B14F-4D97-AF65-F5344CB8AC3E}">
        <p14:creationId xmlns:p14="http://schemas.microsoft.com/office/powerpoint/2010/main" val="40765146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b="1" dirty="0"/>
              <a:t>شناخته شده در مقابل ناشناخته:</a:t>
            </a:r>
          </a:p>
          <a:p>
            <a:pPr algn="r" rtl="1"/>
            <a:r>
              <a:rPr lang="fa-IR" dirty="0"/>
              <a:t>به طور دقیق، این تمایز به خود محیط اشاره ندارد، بلکه به وضعیت دانش عامل (یا طراح) در مورد "قوانین فیزیک" محیط اشاره دارد.: </a:t>
            </a:r>
          </a:p>
          <a:p>
            <a:pPr algn="r" rtl="1"/>
            <a:r>
              <a:rPr lang="fa-IR" dirty="0"/>
              <a:t>در یک محیط شناخته شده، نتایج (یا احتمالات نتیجه در صورت غیر قطعی بودن محیط) برای همه اقدامات از قبل مشخص است. بدیهی است که اگر محیط ناشناخته باشد، عامل باید نحوه عملکرد آن را یاد بگیرد تا تصمیمات خوبی بگیرد.</a:t>
            </a:r>
          </a:p>
          <a:p>
            <a:pPr algn="r" rtl="1"/>
            <a:r>
              <a:rPr lang="fa-IR" dirty="0"/>
              <a:t>تمایز بین محیط های شناخته شده و ناشناخته با تمایز بین محیط های کاملا و نیمه قابل مشاهده یکسان نیست. </a:t>
            </a:r>
          </a:p>
          <a:p>
            <a:pPr algn="r" rtl="1"/>
            <a:r>
              <a:rPr lang="fa-IR" dirty="0"/>
              <a:t>کاملا ممکن است که یک محیط شناخته شده تا حدی قابل مشاهده باشد - به عنوان مثال، در بازی های کارتی یک نفره، من قوانین را می دانم اما هنوز </a:t>
            </a:r>
            <a:r>
              <a:rPr lang="fa-IR" dirty="0" err="1"/>
              <a:t>نمی</a:t>
            </a:r>
            <a:r>
              <a:rPr lang="fa-IR" dirty="0"/>
              <a:t> توانم کارت </a:t>
            </a:r>
            <a:r>
              <a:rPr lang="fa-IR" dirty="0" err="1"/>
              <a:t>هایی</a:t>
            </a:r>
            <a:r>
              <a:rPr lang="fa-IR" dirty="0"/>
              <a:t> را که هنوز برگردانده نشده </a:t>
            </a:r>
            <a:r>
              <a:rPr lang="fa-IR" dirty="0" err="1"/>
              <a:t>اند</a:t>
            </a:r>
            <a:r>
              <a:rPr lang="fa-IR" dirty="0"/>
              <a:t> ببینم. برعکس، </a:t>
            </a:r>
          </a:p>
          <a:p>
            <a:pPr algn="r" rtl="1"/>
            <a:r>
              <a:rPr lang="fa-IR" dirty="0"/>
              <a:t>یک محیط ناشناخته می تواند به طور کامل قابل مشاهده باشد - در یک بازی ویدیویی جدید، صفحه نمایش ممکن است کل وضعیت بازی را نشان دهد، اما من هنوز </a:t>
            </a:r>
            <a:r>
              <a:rPr lang="fa-IR" dirty="0" err="1"/>
              <a:t>نمی</a:t>
            </a:r>
            <a:r>
              <a:rPr lang="fa-IR" dirty="0"/>
              <a:t> دانم دکمه ها چه کاری انجام می دهند تا زمانی که آنها را امتحان کنم.</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42</a:t>
            </a:fld>
            <a:endParaRPr lang="en-US"/>
          </a:p>
        </p:txBody>
      </p:sp>
    </p:spTree>
    <p:extLst>
      <p:ext uri="{BB962C8B-B14F-4D97-AF65-F5344CB8AC3E}">
        <p14:creationId xmlns:p14="http://schemas.microsoft.com/office/powerpoint/2010/main" val="1817320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dirty="0"/>
              <a:t>معیار عملکرد ممکن است به خودی خود ناشناخته باشد، یا به این دلیل که طراح مطمئن نیست چگونه آن را به درستی بنویسد یا به این دلیل که کاربر نهایی - که </a:t>
            </a:r>
            <a:r>
              <a:rPr lang="fa-IR" dirty="0" err="1"/>
              <a:t>ترجیحات</a:t>
            </a:r>
            <a:r>
              <a:rPr lang="fa-IR" dirty="0"/>
              <a:t> او مهم است - شناخته شده نیست.</a:t>
            </a:r>
          </a:p>
          <a:p>
            <a:pPr algn="r" rtl="1"/>
            <a:r>
              <a:rPr lang="fa-IR" dirty="0"/>
              <a:t> به عنوان مثال، یک راننده تاکسی معمولا </a:t>
            </a:r>
            <a:r>
              <a:rPr lang="fa-IR" dirty="0" err="1"/>
              <a:t>نمی</a:t>
            </a:r>
            <a:r>
              <a:rPr lang="fa-IR" dirty="0"/>
              <a:t> داند که آیا یک مسافر جدید یک سفر آرام یا سریع، یک سبک رانندگی محتاطانه یا تهاجمی را ترجیح می دهد. یک دستیار شخصی مجازی بدون دانستن چیزی در مورد </a:t>
            </a:r>
            <a:r>
              <a:rPr lang="fa-IR" dirty="0" err="1"/>
              <a:t>ترجیحات</a:t>
            </a:r>
            <a:r>
              <a:rPr lang="fa-IR" dirty="0"/>
              <a:t> شخصی صاحب جدید خود شروع می کند. </a:t>
            </a:r>
          </a:p>
          <a:p>
            <a:pPr algn="r" rtl="1"/>
            <a:r>
              <a:rPr lang="fa-IR" dirty="0"/>
              <a:t>در چنین </a:t>
            </a:r>
            <a:r>
              <a:rPr lang="fa-IR" dirty="0" err="1"/>
              <a:t>مواردی</a:t>
            </a:r>
            <a:r>
              <a:rPr lang="fa-IR" dirty="0"/>
              <a:t>، عامل ممکن است بر اساس تعاملات بیشتر با طراح یا کاربر، در مورد معیار عملکرد اطلاعات بیشتری کسب کند. این به نوبه خود نشان می دهد که محیط وظیفه لزوما به عنوان یک محیط چند عاملی در نظر گرفته می شود.</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43</a:t>
            </a:fld>
            <a:endParaRPr lang="en-US"/>
          </a:p>
        </p:txBody>
      </p:sp>
    </p:spTree>
    <p:extLst>
      <p:ext uri="{BB962C8B-B14F-4D97-AF65-F5344CB8AC3E}">
        <p14:creationId xmlns:p14="http://schemas.microsoft.com/office/powerpoint/2010/main" val="17555896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dirty="0"/>
              <a:t>سخت ترین حالت تا حدی قابل مشاهده، چند عامل، </a:t>
            </a:r>
            <a:r>
              <a:rPr lang="fa-IR" dirty="0" err="1"/>
              <a:t>غیرقطعی</a:t>
            </a:r>
            <a:r>
              <a:rPr lang="fa-IR" dirty="0"/>
              <a:t>، متوالی، پویا، پیوسته و ناشناخته است. </a:t>
            </a:r>
          </a:p>
          <a:p>
            <a:pPr algn="r" rtl="1"/>
            <a:r>
              <a:rPr lang="fa-IR" dirty="0"/>
              <a:t>رانندگی با تاکسی از همه این جهات سخت است، با این تفاوت که محیط راننده بیشتر شناخته شده است. </a:t>
            </a:r>
          </a:p>
          <a:p>
            <a:pPr algn="r" rtl="1"/>
            <a:r>
              <a:rPr lang="fa-IR" dirty="0"/>
              <a:t>رانندگی با ماشین اجاره ای در کشوری جدید با جغرافیای ناآشنا، قوانین راهنمایی و رانندگی متفاوت و مسافران عصبی بسیار هیجان </a:t>
            </a:r>
            <a:r>
              <a:rPr lang="fa-IR" dirty="0" err="1"/>
              <a:t>انگیزتر</a:t>
            </a:r>
            <a:r>
              <a:rPr lang="fa-IR" dirty="0"/>
              <a:t> است.</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44</a:t>
            </a:fld>
            <a:endParaRPr lang="en-US"/>
          </a:p>
        </p:txBody>
      </p:sp>
    </p:spTree>
    <p:extLst>
      <p:ext uri="{BB962C8B-B14F-4D97-AF65-F5344CB8AC3E}">
        <p14:creationId xmlns:p14="http://schemas.microsoft.com/office/powerpoint/2010/main" val="4125263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EB15F-4AB7-8D80-EA7D-A3D0E5876762}"/>
              </a:ext>
            </a:extLst>
          </p:cNvPr>
          <p:cNvSpPr>
            <a:spLocks noGrp="1"/>
          </p:cNvSpPr>
          <p:nvPr>
            <p:ph type="title"/>
          </p:nvPr>
        </p:nvSpPr>
        <p:spPr/>
        <p:txBody>
          <a:bodyPr/>
          <a:lstStyle/>
          <a:p>
            <a:pPr algn="r" rtl="1"/>
            <a:r>
              <a:rPr lang="fa-IR" dirty="0"/>
              <a:t>ویژگی های محیط های وظیفه</a:t>
            </a:r>
            <a:endParaRPr lang="en-US" dirty="0"/>
          </a:p>
        </p:txBody>
      </p:sp>
      <p:sp>
        <p:nvSpPr>
          <p:cNvPr id="3" name="Content Placeholder 2">
            <a:extLst>
              <a:ext uri="{FF2B5EF4-FFF2-40B4-BE49-F238E27FC236}">
                <a16:creationId xmlns:a16="http://schemas.microsoft.com/office/drawing/2014/main" id="{FD89D060-DA6A-E593-27DD-5482A5C60F93}"/>
              </a:ext>
            </a:extLst>
          </p:cNvPr>
          <p:cNvSpPr>
            <a:spLocks noGrp="1"/>
          </p:cNvSpPr>
          <p:nvPr>
            <p:ph idx="1"/>
          </p:nvPr>
        </p:nvSpPr>
        <p:spPr/>
        <p:txBody>
          <a:bodyPr>
            <a:normAutofit/>
          </a:bodyPr>
          <a:lstStyle/>
          <a:p>
            <a:pPr algn="r" rtl="1"/>
            <a:r>
              <a:rPr lang="fa-IR" dirty="0"/>
              <a:t>ویژگی های برخی محیطها</a:t>
            </a:r>
          </a:p>
        </p:txBody>
      </p:sp>
      <p:sp>
        <p:nvSpPr>
          <p:cNvPr id="4" name="Slide Number Placeholder 3">
            <a:extLst>
              <a:ext uri="{FF2B5EF4-FFF2-40B4-BE49-F238E27FC236}">
                <a16:creationId xmlns:a16="http://schemas.microsoft.com/office/drawing/2014/main" id="{583F7140-CC39-008A-A8AD-D3B4FB0C462A}"/>
              </a:ext>
            </a:extLst>
          </p:cNvPr>
          <p:cNvSpPr>
            <a:spLocks noGrp="1"/>
          </p:cNvSpPr>
          <p:nvPr>
            <p:ph type="sldNum" sz="quarter" idx="12"/>
          </p:nvPr>
        </p:nvSpPr>
        <p:spPr/>
        <p:txBody>
          <a:bodyPr/>
          <a:lstStyle/>
          <a:p>
            <a:fld id="{F614FD8E-2B32-414C-808C-9C3DB6C0E6BF}" type="slidenum">
              <a:rPr lang="en-US" smtClean="0"/>
              <a:t>45</a:t>
            </a:fld>
            <a:endParaRPr lang="en-US"/>
          </a:p>
        </p:txBody>
      </p:sp>
      <p:pic>
        <p:nvPicPr>
          <p:cNvPr id="5" name="Picture 4">
            <a:extLst>
              <a:ext uri="{FF2B5EF4-FFF2-40B4-BE49-F238E27FC236}">
                <a16:creationId xmlns:a16="http://schemas.microsoft.com/office/drawing/2014/main" id="{7A24F7CA-D77C-39BC-8DF2-43B574CB2A30}"/>
              </a:ext>
            </a:extLst>
          </p:cNvPr>
          <p:cNvPicPr>
            <a:picLocks noChangeAspect="1"/>
          </p:cNvPicPr>
          <p:nvPr/>
        </p:nvPicPr>
        <p:blipFill>
          <a:blip r:embed="rId2"/>
          <a:stretch>
            <a:fillRect/>
          </a:stretch>
        </p:blipFill>
        <p:spPr>
          <a:xfrm>
            <a:off x="2294234" y="2738922"/>
            <a:ext cx="7430537" cy="3400900"/>
          </a:xfrm>
          <a:prstGeom prst="rect">
            <a:avLst/>
          </a:prstGeom>
        </p:spPr>
      </p:pic>
    </p:spTree>
    <p:extLst>
      <p:ext uri="{BB962C8B-B14F-4D97-AF65-F5344CB8AC3E}">
        <p14:creationId xmlns:p14="http://schemas.microsoft.com/office/powerpoint/2010/main" val="7615185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0400-CC69-F91B-071B-4D7C85C4AF43}"/>
              </a:ext>
            </a:extLst>
          </p:cNvPr>
          <p:cNvSpPr>
            <a:spLocks noGrp="1"/>
          </p:cNvSpPr>
          <p:nvPr>
            <p:ph type="title"/>
          </p:nvPr>
        </p:nvSpPr>
        <p:spPr/>
        <p:txBody>
          <a:bodyPr/>
          <a:lstStyle/>
          <a:p>
            <a:pPr algn="r" rtl="1"/>
            <a:r>
              <a:rPr lang="fa-IR" dirty="0"/>
              <a:t>ساختار عاملها</a:t>
            </a:r>
            <a:endParaRPr lang="en-US" dirty="0"/>
          </a:p>
        </p:txBody>
      </p:sp>
      <p:sp>
        <p:nvSpPr>
          <p:cNvPr id="3" name="Content Placeholder 2">
            <a:extLst>
              <a:ext uri="{FF2B5EF4-FFF2-40B4-BE49-F238E27FC236}">
                <a16:creationId xmlns:a16="http://schemas.microsoft.com/office/drawing/2014/main" id="{8583AD1F-6484-AA1D-583C-C901451D0B39}"/>
              </a:ext>
            </a:extLst>
          </p:cNvPr>
          <p:cNvSpPr>
            <a:spLocks noGrp="1"/>
          </p:cNvSpPr>
          <p:nvPr>
            <p:ph idx="1"/>
          </p:nvPr>
        </p:nvSpPr>
        <p:spPr/>
        <p:txBody>
          <a:bodyPr/>
          <a:lstStyle/>
          <a:p>
            <a:pPr algn="r" rtl="1"/>
            <a:r>
              <a:rPr lang="fa-IR" dirty="0"/>
              <a:t>وظیفه هوش مصنوعی طراحی یک </a:t>
            </a:r>
            <a:r>
              <a:rPr lang="fa-IR" dirty="0">
                <a:solidFill>
                  <a:schemeClr val="accent2"/>
                </a:solidFill>
              </a:rPr>
              <a:t>برنامه عامل </a:t>
            </a:r>
            <a:r>
              <a:rPr lang="fa-IR" dirty="0"/>
              <a:t>است که عملکرد عامل را پیاده سازی می کند - نقشه برداری از ادراکات به اقدامات. </a:t>
            </a:r>
            <a:endParaRPr lang="en-US" dirty="0"/>
          </a:p>
          <a:p>
            <a:pPr algn="r" rtl="1"/>
            <a:r>
              <a:rPr lang="fa-IR" dirty="0"/>
              <a:t>ما فرض می کنیم که این برنامه بر روی نوعی دستگاه </a:t>
            </a:r>
            <a:r>
              <a:rPr lang="fa-IR" dirty="0" err="1"/>
              <a:t>محاسباتی</a:t>
            </a:r>
            <a:r>
              <a:rPr lang="fa-IR" dirty="0"/>
              <a:t> با </a:t>
            </a:r>
            <a:r>
              <a:rPr lang="fa-IR" dirty="0" err="1"/>
              <a:t>حسگرها</a:t>
            </a:r>
            <a:r>
              <a:rPr lang="fa-IR" dirty="0"/>
              <a:t> و محرک های فیزیکی اجرا می شود - ما آن را </a:t>
            </a:r>
            <a:r>
              <a:rPr lang="fa-IR" dirty="0">
                <a:solidFill>
                  <a:schemeClr val="accent2"/>
                </a:solidFill>
              </a:rPr>
              <a:t>معماری عامل </a:t>
            </a:r>
            <a:r>
              <a:rPr lang="fa-IR" dirty="0"/>
              <a:t>می </a:t>
            </a:r>
            <a:r>
              <a:rPr lang="fa-IR" dirty="0" err="1"/>
              <a:t>نامیم</a:t>
            </a:r>
            <a:r>
              <a:rPr lang="fa-IR" dirty="0"/>
              <a:t>.</a:t>
            </a:r>
          </a:p>
          <a:p>
            <a:pPr algn="r" rtl="1"/>
            <a:endParaRPr lang="fa-IR" dirty="0"/>
          </a:p>
          <a:p>
            <a:pPr algn="r" rtl="1"/>
            <a:endParaRPr lang="fa-IR" dirty="0"/>
          </a:p>
          <a:p>
            <a:pPr algn="r" rtl="1"/>
            <a:r>
              <a:rPr lang="fa-IR" dirty="0"/>
              <a:t>معماری ممکن است فقط یک رایانه شخصی معمولی باشد، یا ممکن است یک ماشین </a:t>
            </a:r>
            <a:r>
              <a:rPr lang="fa-IR" dirty="0" err="1"/>
              <a:t>رباتیک</a:t>
            </a:r>
            <a:r>
              <a:rPr lang="fa-IR" dirty="0"/>
              <a:t> با چندین رایانه، دوربین و سایر </a:t>
            </a:r>
            <a:r>
              <a:rPr lang="fa-IR" dirty="0" err="1"/>
              <a:t>حسگرها</a:t>
            </a:r>
            <a:r>
              <a:rPr lang="fa-IR" dirty="0"/>
              <a:t> باشد. به طور کلی، معماری ادراکات </a:t>
            </a:r>
            <a:r>
              <a:rPr lang="fa-IR" dirty="0" err="1"/>
              <a:t>سنسورها</a:t>
            </a:r>
            <a:r>
              <a:rPr lang="fa-IR" dirty="0"/>
              <a:t> را در دسترس برنامه قرار می دهد، برنامه را اجرا می کند و انتخاب های عمل برنامه را به محرک ها در حین تولید تغذیه می کند.</a:t>
            </a:r>
            <a:endParaRPr lang="en-US" dirty="0"/>
          </a:p>
        </p:txBody>
      </p:sp>
      <p:sp>
        <p:nvSpPr>
          <p:cNvPr id="4" name="Slide Number Placeholder 3">
            <a:extLst>
              <a:ext uri="{FF2B5EF4-FFF2-40B4-BE49-F238E27FC236}">
                <a16:creationId xmlns:a16="http://schemas.microsoft.com/office/drawing/2014/main" id="{35297B1C-1A1A-5AC5-089D-B4315C429DBF}"/>
              </a:ext>
            </a:extLst>
          </p:cNvPr>
          <p:cNvSpPr>
            <a:spLocks noGrp="1"/>
          </p:cNvSpPr>
          <p:nvPr>
            <p:ph type="sldNum" sz="quarter" idx="12"/>
          </p:nvPr>
        </p:nvSpPr>
        <p:spPr/>
        <p:txBody>
          <a:bodyPr/>
          <a:lstStyle/>
          <a:p>
            <a:fld id="{F614FD8E-2B32-414C-808C-9C3DB6C0E6BF}" type="slidenum">
              <a:rPr lang="en-US" smtClean="0"/>
              <a:t>46</a:t>
            </a:fld>
            <a:endParaRPr lang="en-US"/>
          </a:p>
        </p:txBody>
      </p:sp>
      <p:pic>
        <p:nvPicPr>
          <p:cNvPr id="5" name="Picture 4">
            <a:extLst>
              <a:ext uri="{FF2B5EF4-FFF2-40B4-BE49-F238E27FC236}">
                <a16:creationId xmlns:a16="http://schemas.microsoft.com/office/drawing/2014/main" id="{94E0D382-DBDC-542C-135C-BD3C1BE5835A}"/>
              </a:ext>
            </a:extLst>
          </p:cNvPr>
          <p:cNvPicPr>
            <a:picLocks noChangeAspect="1"/>
          </p:cNvPicPr>
          <p:nvPr/>
        </p:nvPicPr>
        <p:blipFill>
          <a:blip r:embed="rId2"/>
          <a:stretch>
            <a:fillRect/>
          </a:stretch>
        </p:blipFill>
        <p:spPr>
          <a:xfrm>
            <a:off x="2857649" y="3429000"/>
            <a:ext cx="4530204" cy="568306"/>
          </a:xfrm>
          <a:prstGeom prst="rect">
            <a:avLst/>
          </a:prstGeom>
        </p:spPr>
      </p:pic>
    </p:spTree>
    <p:extLst>
      <p:ext uri="{BB962C8B-B14F-4D97-AF65-F5344CB8AC3E}">
        <p14:creationId xmlns:p14="http://schemas.microsoft.com/office/powerpoint/2010/main" val="10660686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0400-CC69-F91B-071B-4D7C85C4AF43}"/>
              </a:ext>
            </a:extLst>
          </p:cNvPr>
          <p:cNvSpPr>
            <a:spLocks noGrp="1"/>
          </p:cNvSpPr>
          <p:nvPr>
            <p:ph type="title"/>
          </p:nvPr>
        </p:nvSpPr>
        <p:spPr/>
        <p:txBody>
          <a:bodyPr/>
          <a:lstStyle/>
          <a:p>
            <a:pPr algn="r" rtl="1"/>
            <a:r>
              <a:rPr lang="fa-IR" dirty="0"/>
              <a:t>برنامه عاملها</a:t>
            </a:r>
            <a:endParaRPr lang="en-US" dirty="0"/>
          </a:p>
        </p:txBody>
      </p:sp>
      <p:sp>
        <p:nvSpPr>
          <p:cNvPr id="3" name="Content Placeholder 2">
            <a:extLst>
              <a:ext uri="{FF2B5EF4-FFF2-40B4-BE49-F238E27FC236}">
                <a16:creationId xmlns:a16="http://schemas.microsoft.com/office/drawing/2014/main" id="{8583AD1F-6484-AA1D-583C-C901451D0B39}"/>
              </a:ext>
            </a:extLst>
          </p:cNvPr>
          <p:cNvSpPr>
            <a:spLocks noGrp="1"/>
          </p:cNvSpPr>
          <p:nvPr>
            <p:ph idx="1"/>
          </p:nvPr>
        </p:nvSpPr>
        <p:spPr/>
        <p:txBody>
          <a:bodyPr/>
          <a:lstStyle/>
          <a:p>
            <a:pPr algn="r" rtl="1"/>
            <a:r>
              <a:rPr lang="fa-IR" dirty="0"/>
              <a:t>برنامه های عاملی که ما در این کتاب طراحی می کنیم همگی اسکلت یکسانی دارند: آنها درک جریان را به عنوان ورودی از </a:t>
            </a:r>
            <a:r>
              <a:rPr lang="fa-IR" dirty="0" err="1"/>
              <a:t>سنسورها</a:t>
            </a:r>
            <a:r>
              <a:rPr lang="fa-IR" dirty="0"/>
              <a:t> می گیرند و یک عمل را به محرک ها </a:t>
            </a:r>
            <a:r>
              <a:rPr lang="fa-IR" dirty="0" err="1"/>
              <a:t>برمی</a:t>
            </a:r>
            <a:r>
              <a:rPr lang="fa-IR" dirty="0"/>
              <a:t> گردانند.</a:t>
            </a:r>
          </a:p>
          <a:p>
            <a:pPr algn="r" rtl="1"/>
            <a:r>
              <a:rPr lang="fa-IR" dirty="0"/>
              <a:t>به تفاوت بین برنامه عامل، که درک جریان را به عنوان ورودی می گیرد، و تابع عامل ، که ممکن است به کل تاریخچه درک بستگی داشته باشد، توجه کنید.</a:t>
            </a:r>
          </a:p>
          <a:p>
            <a:pPr algn="r" rtl="1"/>
            <a:r>
              <a:rPr lang="fa-IR" dirty="0"/>
              <a:t>برنامه عامل هیچ انتخاب ندارد جز اینکه فقط درک فعلی را به عنوان ورودی در نظر بگیرید زیرا هیچ چیز دیگری از محیط در دسترس نیست. اگر اقدامات عامل نیاز به کل دنباله ادراکی داشته باشد، عامل باید ادراکات را به خاطر بسپارد.</a:t>
            </a:r>
          </a:p>
          <a:p>
            <a:pPr algn="r" rtl="1"/>
            <a:endParaRPr lang="en-US" dirty="0"/>
          </a:p>
        </p:txBody>
      </p:sp>
      <p:sp>
        <p:nvSpPr>
          <p:cNvPr id="4" name="Slide Number Placeholder 3">
            <a:extLst>
              <a:ext uri="{FF2B5EF4-FFF2-40B4-BE49-F238E27FC236}">
                <a16:creationId xmlns:a16="http://schemas.microsoft.com/office/drawing/2014/main" id="{35297B1C-1A1A-5AC5-089D-B4315C429DBF}"/>
              </a:ext>
            </a:extLst>
          </p:cNvPr>
          <p:cNvSpPr>
            <a:spLocks noGrp="1"/>
          </p:cNvSpPr>
          <p:nvPr>
            <p:ph type="sldNum" sz="quarter" idx="12"/>
          </p:nvPr>
        </p:nvSpPr>
        <p:spPr/>
        <p:txBody>
          <a:bodyPr/>
          <a:lstStyle/>
          <a:p>
            <a:fld id="{F614FD8E-2B32-414C-808C-9C3DB6C0E6BF}" type="slidenum">
              <a:rPr lang="en-US" smtClean="0"/>
              <a:t>47</a:t>
            </a:fld>
            <a:endParaRPr lang="en-US"/>
          </a:p>
        </p:txBody>
      </p:sp>
    </p:spTree>
    <p:extLst>
      <p:ext uri="{BB962C8B-B14F-4D97-AF65-F5344CB8AC3E}">
        <p14:creationId xmlns:p14="http://schemas.microsoft.com/office/powerpoint/2010/main" val="3874515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0400-CC69-F91B-071B-4D7C85C4AF43}"/>
              </a:ext>
            </a:extLst>
          </p:cNvPr>
          <p:cNvSpPr>
            <a:spLocks noGrp="1"/>
          </p:cNvSpPr>
          <p:nvPr>
            <p:ph type="title"/>
          </p:nvPr>
        </p:nvSpPr>
        <p:spPr/>
        <p:txBody>
          <a:bodyPr/>
          <a:lstStyle/>
          <a:p>
            <a:pPr algn="r" rtl="1"/>
            <a:r>
              <a:rPr lang="fa-IR" dirty="0"/>
              <a:t>برنامه عاملها</a:t>
            </a:r>
            <a:endParaRPr lang="en-US" dirty="0"/>
          </a:p>
        </p:txBody>
      </p:sp>
      <p:sp>
        <p:nvSpPr>
          <p:cNvPr id="3" name="Content Placeholder 2">
            <a:extLst>
              <a:ext uri="{FF2B5EF4-FFF2-40B4-BE49-F238E27FC236}">
                <a16:creationId xmlns:a16="http://schemas.microsoft.com/office/drawing/2014/main" id="{8583AD1F-6484-AA1D-583C-C901451D0B39}"/>
              </a:ext>
            </a:extLst>
          </p:cNvPr>
          <p:cNvSpPr>
            <a:spLocks noGrp="1"/>
          </p:cNvSpPr>
          <p:nvPr>
            <p:ph idx="1"/>
          </p:nvPr>
        </p:nvSpPr>
        <p:spPr/>
        <p:txBody>
          <a:bodyPr>
            <a:normAutofit fontScale="92500" lnSpcReduction="10000"/>
          </a:bodyPr>
          <a:lstStyle/>
          <a:p>
            <a:pPr algn="r" rtl="1"/>
            <a:r>
              <a:rPr lang="fa-IR" dirty="0"/>
              <a:t>برنامه عامل مبتنی بر جدول</a:t>
            </a:r>
          </a:p>
          <a:p>
            <a:pPr algn="r" rtl="1"/>
            <a:endParaRPr lang="fa-IR" dirty="0"/>
          </a:p>
          <a:p>
            <a:pPr algn="r" rtl="1"/>
            <a:endParaRPr lang="fa-IR" dirty="0"/>
          </a:p>
          <a:p>
            <a:pPr algn="r" rtl="1"/>
            <a:endParaRPr lang="fa-IR" dirty="0"/>
          </a:p>
          <a:p>
            <a:pPr algn="r" rtl="1"/>
            <a:endParaRPr lang="fa-IR" dirty="0"/>
          </a:p>
          <a:p>
            <a:pPr algn="r" rtl="1"/>
            <a:endParaRPr lang="fa-IR" dirty="0"/>
          </a:p>
          <a:p>
            <a:pPr algn="r" rtl="1"/>
            <a:endParaRPr lang="fa-IR" dirty="0"/>
          </a:p>
          <a:p>
            <a:pPr algn="r" rtl="1"/>
            <a:r>
              <a:rPr lang="fa-IR" dirty="0"/>
              <a:t>برای ساختن یک عامل منطقی به این روش، ما به عنوان طراح باید جدولی بسازیم که شامل عمل مناسب برای هر دنباله ادراکی ممکن باشد.</a:t>
            </a:r>
          </a:p>
          <a:p>
            <a:pPr algn="r" rtl="1"/>
            <a:r>
              <a:rPr lang="fa-IR" dirty="0"/>
              <a:t>چالش اصلی هوش مصنوعی این است که بفهمد چگونه برنامه </a:t>
            </a:r>
            <a:r>
              <a:rPr lang="fa-IR" dirty="0" err="1"/>
              <a:t>هایی</a:t>
            </a:r>
            <a:r>
              <a:rPr lang="fa-IR" dirty="0"/>
              <a:t> را بنویسد که تا حد امکان رفتار منطقی را از یک برنامه کوچک به جای یک جدول بزرگ ایجاد کنند.</a:t>
            </a:r>
            <a:endParaRPr lang="en-US" dirty="0"/>
          </a:p>
        </p:txBody>
      </p:sp>
      <p:sp>
        <p:nvSpPr>
          <p:cNvPr id="4" name="Slide Number Placeholder 3">
            <a:extLst>
              <a:ext uri="{FF2B5EF4-FFF2-40B4-BE49-F238E27FC236}">
                <a16:creationId xmlns:a16="http://schemas.microsoft.com/office/drawing/2014/main" id="{35297B1C-1A1A-5AC5-089D-B4315C429DBF}"/>
              </a:ext>
            </a:extLst>
          </p:cNvPr>
          <p:cNvSpPr>
            <a:spLocks noGrp="1"/>
          </p:cNvSpPr>
          <p:nvPr>
            <p:ph type="sldNum" sz="quarter" idx="12"/>
          </p:nvPr>
        </p:nvSpPr>
        <p:spPr/>
        <p:txBody>
          <a:bodyPr/>
          <a:lstStyle/>
          <a:p>
            <a:fld id="{F614FD8E-2B32-414C-808C-9C3DB6C0E6BF}" type="slidenum">
              <a:rPr lang="en-US" smtClean="0"/>
              <a:t>48</a:t>
            </a:fld>
            <a:endParaRPr lang="en-US"/>
          </a:p>
        </p:txBody>
      </p:sp>
      <p:pic>
        <p:nvPicPr>
          <p:cNvPr id="5" name="Picture 4">
            <a:extLst>
              <a:ext uri="{FF2B5EF4-FFF2-40B4-BE49-F238E27FC236}">
                <a16:creationId xmlns:a16="http://schemas.microsoft.com/office/drawing/2014/main" id="{466E7E0D-C2F7-6ACB-9D62-1005EE883D53}"/>
              </a:ext>
            </a:extLst>
          </p:cNvPr>
          <p:cNvPicPr>
            <a:picLocks noChangeAspect="1"/>
          </p:cNvPicPr>
          <p:nvPr/>
        </p:nvPicPr>
        <p:blipFill>
          <a:blip r:embed="rId2"/>
          <a:stretch>
            <a:fillRect/>
          </a:stretch>
        </p:blipFill>
        <p:spPr>
          <a:xfrm>
            <a:off x="1311579" y="1738184"/>
            <a:ext cx="7592485" cy="2848373"/>
          </a:xfrm>
          <a:prstGeom prst="rect">
            <a:avLst/>
          </a:prstGeom>
        </p:spPr>
      </p:pic>
    </p:spTree>
    <p:extLst>
      <p:ext uri="{BB962C8B-B14F-4D97-AF65-F5344CB8AC3E}">
        <p14:creationId xmlns:p14="http://schemas.microsoft.com/office/powerpoint/2010/main" val="26834243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797E7-CCED-F376-54DB-0EEB6CF2B4BF}"/>
              </a:ext>
            </a:extLst>
          </p:cNvPr>
          <p:cNvSpPr>
            <a:spLocks noGrp="1"/>
          </p:cNvSpPr>
          <p:nvPr>
            <p:ph type="title"/>
          </p:nvPr>
        </p:nvSpPr>
        <p:spPr/>
        <p:txBody>
          <a:bodyPr/>
          <a:lstStyle/>
          <a:p>
            <a:pPr algn="r" rtl="1"/>
            <a:r>
              <a:rPr lang="fa-IR" dirty="0"/>
              <a:t>انواع عامل ها</a:t>
            </a:r>
            <a:endParaRPr lang="en-US" dirty="0"/>
          </a:p>
        </p:txBody>
      </p:sp>
      <p:sp>
        <p:nvSpPr>
          <p:cNvPr id="3" name="Content Placeholder 2">
            <a:extLst>
              <a:ext uri="{FF2B5EF4-FFF2-40B4-BE49-F238E27FC236}">
                <a16:creationId xmlns:a16="http://schemas.microsoft.com/office/drawing/2014/main" id="{E511E47B-1348-1A12-9438-435CAC1CE12F}"/>
              </a:ext>
            </a:extLst>
          </p:cNvPr>
          <p:cNvSpPr>
            <a:spLocks noGrp="1"/>
          </p:cNvSpPr>
          <p:nvPr>
            <p:ph idx="1"/>
          </p:nvPr>
        </p:nvSpPr>
        <p:spPr/>
        <p:txBody>
          <a:bodyPr>
            <a:normAutofit/>
          </a:bodyPr>
          <a:lstStyle/>
          <a:p>
            <a:pPr algn="r" rtl="1"/>
            <a:r>
              <a:rPr lang="fa-IR" sz="2400" dirty="0"/>
              <a:t>ما چهار نوع اساسی از برنامه های عامل را تشریح می کنیم که اصول زیربنایی تقریبا همه سیستم های هوشمند را در بر می گیرد</a:t>
            </a:r>
          </a:p>
          <a:p>
            <a:pPr lvl="1" algn="r" rtl="1"/>
            <a:r>
              <a:rPr lang="fa-IR" sz="2000" dirty="0"/>
              <a:t>عامل بازتابی ساده</a:t>
            </a:r>
          </a:p>
          <a:p>
            <a:pPr lvl="1" algn="r" rtl="1"/>
            <a:r>
              <a:rPr lang="fa-IR" sz="2000" dirty="0"/>
              <a:t>عامل بازتابی مبتنی بر مدل</a:t>
            </a:r>
          </a:p>
          <a:p>
            <a:pPr lvl="1" algn="r" rtl="1"/>
            <a:r>
              <a:rPr lang="fa-IR" sz="2000" dirty="0"/>
              <a:t>عامل مبتنی بر هدف</a:t>
            </a:r>
          </a:p>
          <a:p>
            <a:pPr lvl="1" algn="r" rtl="1"/>
            <a:r>
              <a:rPr lang="fa-IR" sz="2000" dirty="0"/>
              <a:t>عامل مبتنی بر سودمندی.</a:t>
            </a:r>
            <a:endParaRPr lang="en-US" sz="2000" dirty="0"/>
          </a:p>
        </p:txBody>
      </p:sp>
      <p:sp>
        <p:nvSpPr>
          <p:cNvPr id="4" name="Slide Number Placeholder 3">
            <a:extLst>
              <a:ext uri="{FF2B5EF4-FFF2-40B4-BE49-F238E27FC236}">
                <a16:creationId xmlns:a16="http://schemas.microsoft.com/office/drawing/2014/main" id="{6D8C337E-B9C7-118B-4624-8FE7D61ADF10}"/>
              </a:ext>
            </a:extLst>
          </p:cNvPr>
          <p:cNvSpPr>
            <a:spLocks noGrp="1"/>
          </p:cNvSpPr>
          <p:nvPr>
            <p:ph type="sldNum" sz="quarter" idx="12"/>
          </p:nvPr>
        </p:nvSpPr>
        <p:spPr/>
        <p:txBody>
          <a:bodyPr/>
          <a:lstStyle/>
          <a:p>
            <a:fld id="{F614FD8E-2B32-414C-808C-9C3DB6C0E6BF}" type="slidenum">
              <a:rPr lang="en-US" smtClean="0"/>
              <a:t>49</a:t>
            </a:fld>
            <a:endParaRPr lang="en-US"/>
          </a:p>
        </p:txBody>
      </p:sp>
    </p:spTree>
    <p:extLst>
      <p:ext uri="{BB962C8B-B14F-4D97-AF65-F5344CB8AC3E}">
        <p14:creationId xmlns:p14="http://schemas.microsoft.com/office/powerpoint/2010/main" val="348462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رفتار انسانی: رویکرد </a:t>
            </a:r>
            <a:r>
              <a:rPr lang="en-US" dirty="0"/>
              <a:t>Turing test</a:t>
            </a:r>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a:t>تست</a:t>
            </a:r>
            <a:r>
              <a:rPr lang="en-US" dirty="0"/>
              <a:t> </a:t>
            </a:r>
            <a:r>
              <a:rPr lang="fa-IR" dirty="0" err="1"/>
              <a:t>تورینگ</a:t>
            </a:r>
            <a:r>
              <a:rPr lang="fa-IR" dirty="0"/>
              <a:t> ، پیشنهاد شده توسط آلن </a:t>
            </a:r>
            <a:r>
              <a:rPr lang="fa-IR" dirty="0" err="1"/>
              <a:t>تورینگ</a:t>
            </a:r>
            <a:r>
              <a:rPr lang="fa-IR" dirty="0"/>
              <a:t> (1950)</a:t>
            </a:r>
          </a:p>
          <a:p>
            <a:pPr algn="r" rtl="1"/>
            <a:r>
              <a:rPr lang="fa-IR" dirty="0"/>
              <a:t>"آیا یک ماشین می تواند فکر کند؟</a:t>
            </a:r>
          </a:p>
          <a:p>
            <a:pPr algn="r" rtl="1"/>
            <a:r>
              <a:rPr lang="fa-IR" dirty="0"/>
              <a:t>اگر یک بازجو انسانی، پس از طرح برخی از سوالات کتبی، نتواند تشخیص دهد که آیا پاسخ های کتبی از یک شخص یا از رایانه آمده است، کامپیوتر </a:t>
            </a:r>
            <a:r>
              <a:rPr lang="en-US" dirty="0"/>
              <a:t>test </a:t>
            </a:r>
            <a:r>
              <a:rPr lang="fa-IR" dirty="0"/>
              <a:t>را پشت سر می گذارد</a:t>
            </a:r>
          </a:p>
          <a:p>
            <a:pPr algn="r" rtl="1"/>
            <a:r>
              <a:rPr lang="fa-IR" dirty="0"/>
              <a:t>کامپیوتر به قابلیت های زیر نیاز دارد:</a:t>
            </a:r>
          </a:p>
          <a:p>
            <a:pPr lvl="1" algn="r" rtl="1"/>
            <a:r>
              <a:rPr lang="fa-IR" dirty="0">
                <a:solidFill>
                  <a:schemeClr val="accent2">
                    <a:lumMod val="75000"/>
                  </a:schemeClr>
                </a:solidFill>
              </a:rPr>
              <a:t>پردازش زبان طبیعی </a:t>
            </a:r>
            <a:r>
              <a:rPr lang="fa-IR" dirty="0"/>
              <a:t>برای برقراری ارتباط موفقیت آمیز به زبان انسانی. </a:t>
            </a:r>
          </a:p>
          <a:p>
            <a:pPr lvl="1" algn="r" rtl="1"/>
            <a:r>
              <a:rPr lang="fa-IR" dirty="0">
                <a:solidFill>
                  <a:schemeClr val="accent2">
                    <a:lumMod val="75000"/>
                  </a:schemeClr>
                </a:solidFill>
              </a:rPr>
              <a:t>بازنمایی دانش </a:t>
            </a:r>
            <a:r>
              <a:rPr lang="fa-IR" dirty="0"/>
              <a:t>برای ذخیره آنچه می داند یا می شنود. </a:t>
            </a:r>
          </a:p>
          <a:p>
            <a:pPr lvl="1" algn="r" rtl="1"/>
            <a:r>
              <a:rPr lang="fa-IR" dirty="0">
                <a:solidFill>
                  <a:schemeClr val="accent2">
                    <a:lumMod val="75000"/>
                  </a:schemeClr>
                </a:solidFill>
              </a:rPr>
              <a:t>استدلال خودکار </a:t>
            </a:r>
            <a:r>
              <a:rPr lang="fa-IR" dirty="0"/>
              <a:t>برای پاسخ به سوالات و نتیجه گیری جدید. </a:t>
            </a:r>
          </a:p>
          <a:p>
            <a:pPr lvl="1" algn="r" rtl="1"/>
            <a:r>
              <a:rPr lang="fa-IR" dirty="0">
                <a:solidFill>
                  <a:schemeClr val="accent2">
                    <a:lumMod val="75000"/>
                  </a:schemeClr>
                </a:solidFill>
              </a:rPr>
              <a:t>یادگیری ماشین </a:t>
            </a:r>
            <a:r>
              <a:rPr lang="fa-IR" dirty="0"/>
              <a:t>برای انطباق با شرایط جدید و تشخیص و برون یابی </a:t>
            </a:r>
            <a:r>
              <a:rPr lang="fa-IR" dirty="0" err="1"/>
              <a:t>الگوها</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5</a:t>
            </a:fld>
            <a:endParaRPr lang="en-US"/>
          </a:p>
        </p:txBody>
      </p:sp>
    </p:spTree>
    <p:extLst>
      <p:ext uri="{BB962C8B-B14F-4D97-AF65-F5344CB8AC3E}">
        <p14:creationId xmlns:p14="http://schemas.microsoft.com/office/powerpoint/2010/main" val="42185735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ساده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ساده ترین نوع عامل</a:t>
            </a:r>
          </a:p>
          <a:p>
            <a:pPr algn="r" rtl="1"/>
            <a:r>
              <a:rPr lang="fa-IR" dirty="0"/>
              <a:t>این عاملها اقدامات را بر اساس ادراک فعلی انتخاب می کنند و بقیه تاریخچه ادراک را نادیده می گیرند.</a:t>
            </a:r>
          </a:p>
          <a:p>
            <a:pPr algn="r" rtl="1"/>
            <a:r>
              <a:rPr lang="fa-IR" dirty="0"/>
              <a:t>برنامه عامل </a:t>
            </a:r>
            <a:r>
              <a:rPr lang="fa-IR" dirty="0" err="1"/>
              <a:t>جاروبرقی</a:t>
            </a:r>
            <a:r>
              <a:rPr lang="fa-IR" dirty="0"/>
              <a:t> با برنامه بازتابی ساده</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50</a:t>
            </a:fld>
            <a:endParaRPr lang="en-US"/>
          </a:p>
        </p:txBody>
      </p:sp>
      <p:pic>
        <p:nvPicPr>
          <p:cNvPr id="5" name="Picture 4">
            <a:extLst>
              <a:ext uri="{FF2B5EF4-FFF2-40B4-BE49-F238E27FC236}">
                <a16:creationId xmlns:a16="http://schemas.microsoft.com/office/drawing/2014/main" id="{75603E3A-1F9C-330D-5052-D63CB7FF0098}"/>
              </a:ext>
            </a:extLst>
          </p:cNvPr>
          <p:cNvPicPr>
            <a:picLocks noChangeAspect="1"/>
          </p:cNvPicPr>
          <p:nvPr/>
        </p:nvPicPr>
        <p:blipFill>
          <a:blip r:embed="rId2"/>
          <a:stretch>
            <a:fillRect/>
          </a:stretch>
        </p:blipFill>
        <p:spPr>
          <a:xfrm>
            <a:off x="2758753" y="3429000"/>
            <a:ext cx="7687748" cy="2638793"/>
          </a:xfrm>
          <a:prstGeom prst="rect">
            <a:avLst/>
          </a:prstGeom>
        </p:spPr>
      </p:pic>
    </p:spTree>
    <p:extLst>
      <p:ext uri="{BB962C8B-B14F-4D97-AF65-F5344CB8AC3E}">
        <p14:creationId xmlns:p14="http://schemas.microsoft.com/office/powerpoint/2010/main" val="7865793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ساده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a:xfrm>
            <a:off x="6978610" y="2133600"/>
            <a:ext cx="4526002" cy="3777622"/>
          </a:xfrm>
        </p:spPr>
        <p:txBody>
          <a:bodyPr/>
          <a:lstStyle/>
          <a:p>
            <a:pPr algn="r" rtl="1"/>
            <a:r>
              <a:rPr lang="fa-IR" dirty="0" err="1"/>
              <a:t>حسگرها</a:t>
            </a:r>
            <a:r>
              <a:rPr lang="fa-IR" dirty="0"/>
              <a:t> به عامل می گویند که جهان اکنون چگونه است</a:t>
            </a:r>
          </a:p>
          <a:p>
            <a:pPr algn="r" rtl="1"/>
            <a:r>
              <a:rPr lang="fa-IR" dirty="0"/>
              <a:t>قوانین شرط-عمل به عامل می گویند که اگر جهان به شکل خاصی باشد عامل باید چه عملی را انجام دهد</a:t>
            </a:r>
          </a:p>
          <a:p>
            <a:pPr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51</a:t>
            </a:fld>
            <a:endParaRPr lang="en-US"/>
          </a:p>
        </p:txBody>
      </p:sp>
      <p:pic>
        <p:nvPicPr>
          <p:cNvPr id="5" name="Picture 4">
            <a:extLst>
              <a:ext uri="{FF2B5EF4-FFF2-40B4-BE49-F238E27FC236}">
                <a16:creationId xmlns:a16="http://schemas.microsoft.com/office/drawing/2014/main" id="{2DAA7D46-7BC4-2FC8-7674-34445337A2C0}"/>
              </a:ext>
            </a:extLst>
          </p:cNvPr>
          <p:cNvPicPr>
            <a:picLocks noChangeAspect="1"/>
          </p:cNvPicPr>
          <p:nvPr/>
        </p:nvPicPr>
        <p:blipFill>
          <a:blip r:embed="rId2"/>
          <a:stretch>
            <a:fillRect/>
          </a:stretch>
        </p:blipFill>
        <p:spPr>
          <a:xfrm>
            <a:off x="1311579" y="1725827"/>
            <a:ext cx="5667031" cy="4005640"/>
          </a:xfrm>
          <a:prstGeom prst="rect">
            <a:avLst/>
          </a:prstGeom>
        </p:spPr>
      </p:pic>
    </p:spTree>
    <p:extLst>
      <p:ext uri="{BB962C8B-B14F-4D97-AF65-F5344CB8AC3E}">
        <p14:creationId xmlns:p14="http://schemas.microsoft.com/office/powerpoint/2010/main" val="14709410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عوامل بازتابی ساده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حالت کلی تابع عامل</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52</a:t>
            </a:fld>
            <a:endParaRPr lang="en-US"/>
          </a:p>
        </p:txBody>
      </p:sp>
      <p:pic>
        <p:nvPicPr>
          <p:cNvPr id="6" name="Picture 5">
            <a:extLst>
              <a:ext uri="{FF2B5EF4-FFF2-40B4-BE49-F238E27FC236}">
                <a16:creationId xmlns:a16="http://schemas.microsoft.com/office/drawing/2014/main" id="{F54FA26A-BF33-8ED9-91ED-D299376C3132}"/>
              </a:ext>
            </a:extLst>
          </p:cNvPr>
          <p:cNvPicPr>
            <a:picLocks noChangeAspect="1"/>
          </p:cNvPicPr>
          <p:nvPr/>
        </p:nvPicPr>
        <p:blipFill>
          <a:blip r:embed="rId2"/>
          <a:stretch>
            <a:fillRect/>
          </a:stretch>
        </p:blipFill>
        <p:spPr>
          <a:xfrm>
            <a:off x="1953145" y="2592002"/>
            <a:ext cx="7649643" cy="3057952"/>
          </a:xfrm>
          <a:prstGeom prst="rect">
            <a:avLst/>
          </a:prstGeom>
        </p:spPr>
      </p:pic>
    </p:spTree>
    <p:extLst>
      <p:ext uri="{BB962C8B-B14F-4D97-AF65-F5344CB8AC3E}">
        <p14:creationId xmlns:p14="http://schemas.microsoft.com/office/powerpoint/2010/main" val="36483190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ساده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رفتارهای بازتابی ساده حتی در محیط های پیچیده تر نیز رخ می دهد. </a:t>
            </a:r>
            <a:endParaRPr lang="en-US" dirty="0"/>
          </a:p>
          <a:p>
            <a:pPr algn="r" rtl="1"/>
            <a:r>
              <a:rPr lang="fa-IR" dirty="0"/>
              <a:t>خود را به عنوان راننده تاکسی خودکار تصور کنید. </a:t>
            </a:r>
            <a:endParaRPr lang="en-US" dirty="0"/>
          </a:p>
          <a:p>
            <a:pPr algn="r" rtl="1"/>
            <a:r>
              <a:rPr lang="fa-IR" dirty="0"/>
              <a:t>اگر ماشین در جلو ترمز می کند و چراغ های ترمز آن روشن می شود، باید متوجه این موضوع شوید و شروع به ترمز کنید.</a:t>
            </a:r>
            <a:endParaRPr lang="en-US" dirty="0"/>
          </a:p>
          <a:p>
            <a:pPr algn="r" rtl="1"/>
            <a:r>
              <a:rPr lang="fa-IR" dirty="0"/>
              <a:t> به عبارت دیگر، مقداری پردازش بر روی ورودی بصری انجام می شود تا شرایطی را که ما آن را "ماشین جلویی در حال ترمز است" می </a:t>
            </a:r>
            <a:r>
              <a:rPr lang="fa-IR" dirty="0" err="1"/>
              <a:t>نامیم</a:t>
            </a:r>
            <a:r>
              <a:rPr lang="fa-IR" dirty="0"/>
              <a:t>، ایجاد کند. سپس، این باعث ایجاد برخی از اتصالات برقرار شده در برنامه عامل به عمل "شروع ترمز" می شود. ما چنین ارتباطی را </a:t>
            </a:r>
            <a:r>
              <a:rPr lang="fa-IR" dirty="0">
                <a:solidFill>
                  <a:schemeClr val="accent2"/>
                </a:solidFill>
              </a:rPr>
              <a:t>قانون شرط-عمل </a:t>
            </a:r>
            <a:r>
              <a:rPr lang="fa-IR" dirty="0"/>
              <a:t>می </a:t>
            </a:r>
            <a:r>
              <a:rPr lang="fa-IR" dirty="0" err="1"/>
              <a:t>نامیم</a:t>
            </a:r>
            <a:r>
              <a:rPr lang="fa-IR" dirty="0"/>
              <a:t>.</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53</a:t>
            </a:fld>
            <a:endParaRPr lang="en-US"/>
          </a:p>
        </p:txBody>
      </p:sp>
      <p:pic>
        <p:nvPicPr>
          <p:cNvPr id="6" name="Picture 5">
            <a:extLst>
              <a:ext uri="{FF2B5EF4-FFF2-40B4-BE49-F238E27FC236}">
                <a16:creationId xmlns:a16="http://schemas.microsoft.com/office/drawing/2014/main" id="{69CFB031-DDE4-5281-84A9-3FD850FA163C}"/>
              </a:ext>
            </a:extLst>
          </p:cNvPr>
          <p:cNvPicPr>
            <a:picLocks noChangeAspect="1"/>
          </p:cNvPicPr>
          <p:nvPr/>
        </p:nvPicPr>
        <p:blipFill>
          <a:blip r:embed="rId2"/>
          <a:stretch>
            <a:fillRect/>
          </a:stretch>
        </p:blipFill>
        <p:spPr>
          <a:xfrm>
            <a:off x="3521187" y="4591918"/>
            <a:ext cx="5181839" cy="733844"/>
          </a:xfrm>
          <a:prstGeom prst="rect">
            <a:avLst/>
          </a:prstGeom>
        </p:spPr>
      </p:pic>
    </p:spTree>
    <p:extLst>
      <p:ext uri="{BB962C8B-B14F-4D97-AF65-F5344CB8AC3E}">
        <p14:creationId xmlns:p14="http://schemas.microsoft.com/office/powerpoint/2010/main" val="35019839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مبتنی بر مدل</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موثرترین راه برای مدیریت قابلیت مشاهده جزئی این است که عامل بخشی از جهان را که اکنون </a:t>
            </a:r>
            <a:r>
              <a:rPr lang="fa-IR" dirty="0" err="1"/>
              <a:t>نمی</a:t>
            </a:r>
            <a:r>
              <a:rPr lang="fa-IR" dirty="0"/>
              <a:t> تواند ببیند ردیابی کند. </a:t>
            </a:r>
          </a:p>
          <a:p>
            <a:pPr algn="r" rtl="1"/>
            <a:r>
              <a:rPr lang="fa-IR" dirty="0"/>
              <a:t>به این معنا که عامل باید نوعی </a:t>
            </a:r>
            <a:r>
              <a:rPr lang="fa-IR" dirty="0">
                <a:solidFill>
                  <a:schemeClr val="accent2"/>
                </a:solidFill>
              </a:rPr>
              <a:t>حالت درونی </a:t>
            </a:r>
            <a:r>
              <a:rPr lang="fa-IR" dirty="0"/>
              <a:t>را حفظ کند که به تاریخچه ادراک بستگی دارد و در نتیجه حداقل برخی از جنبه های مشاهده نشده وضعیت فعلی را منعکس می کند. </a:t>
            </a:r>
          </a:p>
          <a:p>
            <a:pPr algn="r" rtl="1"/>
            <a:r>
              <a:rPr lang="fa-IR" dirty="0"/>
              <a:t>برای مشکل ترمز، حالت داخلی خیلی گسترده نیست - فقط فریم قبلی از دوربین، به عامل اجازه می دهد تا تشخیص دهد که دو چراغ قرمز در لبه خودرو جلویی به طور همزمان روشن یا خاموش می شوند. </a:t>
            </a:r>
          </a:p>
          <a:p>
            <a:pPr algn="r" rtl="1"/>
            <a:r>
              <a:rPr lang="fa-IR" dirty="0"/>
              <a:t>برای سایر کارهای رانندگی مانند تغییر خطوط، عامل باید محل خودروهای دیگر را در صورتی که </a:t>
            </a:r>
            <a:r>
              <a:rPr lang="fa-IR" dirty="0" err="1"/>
              <a:t>نمی</a:t>
            </a:r>
            <a:r>
              <a:rPr lang="fa-IR" dirty="0"/>
              <a:t> تواند همه آنها را به یکباره ببیند، پیگیری کند. </a:t>
            </a:r>
          </a:p>
          <a:p>
            <a:pPr algn="r" rtl="1"/>
            <a:r>
              <a:rPr lang="fa-IR" dirty="0"/>
              <a:t>و برای اینکه رانندگی اصلا امکان پذیر باشد، عامل باید مکان کلیدهای خود را ردیابی کند</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54</a:t>
            </a:fld>
            <a:endParaRPr lang="en-US"/>
          </a:p>
        </p:txBody>
      </p:sp>
    </p:spTree>
    <p:extLst>
      <p:ext uri="{BB962C8B-B14F-4D97-AF65-F5344CB8AC3E}">
        <p14:creationId xmlns:p14="http://schemas.microsoft.com/office/powerpoint/2010/main" val="39283354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مبتنی بر مدل</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normAutofit lnSpcReduction="10000"/>
          </a:bodyPr>
          <a:lstStyle/>
          <a:p>
            <a:pPr algn="r" rtl="1"/>
            <a:r>
              <a:rPr lang="fa-IR" dirty="0"/>
              <a:t>به روز رسانی اطلاعات وضعیت داخلی با گذشت زمان نیاز به دو نوع دانش دارد تا به شکلی در برنامه عامل </a:t>
            </a:r>
            <a:r>
              <a:rPr lang="fa-IR" dirty="0" err="1"/>
              <a:t>کدگذاری</a:t>
            </a:r>
            <a:r>
              <a:rPr lang="fa-IR" dirty="0"/>
              <a:t> شود.</a:t>
            </a:r>
          </a:p>
          <a:p>
            <a:pPr lvl="1" algn="r" rtl="1"/>
            <a:r>
              <a:rPr lang="fa-IR" dirty="0"/>
              <a:t> اول، ما به اطلاعاتی در مورد چگونگی تغییر جهان در طول زمان نیاز داریم که می توان آنها را تقریبا به دو بخش تقسیم کرد:</a:t>
            </a:r>
          </a:p>
          <a:p>
            <a:pPr lvl="2" algn="r" rtl="1"/>
            <a:r>
              <a:rPr lang="fa-IR" dirty="0"/>
              <a:t>تأثیرات اعمال عامل </a:t>
            </a:r>
          </a:p>
          <a:p>
            <a:pPr lvl="2" algn="r" rtl="1"/>
            <a:r>
              <a:rPr lang="fa-IR" dirty="0"/>
              <a:t>و چگونگی تکامل جهان مستقل از عامل. به عنوان مثال، هنگامی که عامل فرمان را در جهت عقربه های ساعت می چرخاند، خودرو به سمت راست می چرخد و وقتی باران می بارد، دوربین های خودرو می توانند خیس شوند.</a:t>
            </a:r>
          </a:p>
          <a:p>
            <a:pPr lvl="1" algn="r" rtl="1"/>
            <a:r>
              <a:rPr lang="fa-IR" dirty="0"/>
              <a:t> این دانش در مورد "نحوه عملکرد جهان" - چه در مدارهای </a:t>
            </a:r>
            <a:r>
              <a:rPr lang="fa-IR" dirty="0" err="1"/>
              <a:t>بولی</a:t>
            </a:r>
            <a:r>
              <a:rPr lang="fa-IR" dirty="0"/>
              <a:t> ساده و چه در نظریه های علمی کامل - </a:t>
            </a:r>
            <a:r>
              <a:rPr lang="fa-IR" dirty="0">
                <a:solidFill>
                  <a:schemeClr val="accent2"/>
                </a:solidFill>
              </a:rPr>
              <a:t>مدل انتقال جهان </a:t>
            </a:r>
            <a:r>
              <a:rPr lang="fa-IR" dirty="0"/>
              <a:t>نامیده می شود.</a:t>
            </a:r>
          </a:p>
          <a:p>
            <a:pPr lvl="1" algn="r" rtl="1"/>
            <a:r>
              <a:rPr lang="fa-IR" dirty="0"/>
              <a:t>دوم، ما به اطلاعاتی در مورد چگونگی انعکاس وضعیت جهان در ادراکات عامل نیاز داریم. </a:t>
            </a:r>
          </a:p>
          <a:p>
            <a:pPr lvl="1" algn="r" rtl="1"/>
            <a:r>
              <a:rPr lang="fa-IR" dirty="0"/>
              <a:t>به عنوان مثال، هنگامی که ماشین جلویی شروع به ترمز می کند، یک یا چند ناحیه قرمز روشن در تصویر دوربین رو به جلو ظاهر می شود و هنگامی که دوربین خیس می شود، اجسام قطره ای شکل در تصویر ظاهر می شوند که تا حدی جاده را پنهان می کنند. به این نوع </a:t>
            </a:r>
            <a:r>
              <a:rPr lang="fa-IR" dirty="0">
                <a:solidFill>
                  <a:schemeClr val="tx1"/>
                </a:solidFill>
              </a:rPr>
              <a:t>دانش</a:t>
            </a:r>
            <a:r>
              <a:rPr lang="fa-IR" dirty="0">
                <a:solidFill>
                  <a:schemeClr val="accent2"/>
                </a:solidFill>
              </a:rPr>
              <a:t> مدل </a:t>
            </a:r>
            <a:r>
              <a:rPr lang="fa-IR" dirty="0" err="1">
                <a:solidFill>
                  <a:schemeClr val="accent2"/>
                </a:solidFill>
              </a:rPr>
              <a:t>حسگر</a:t>
            </a:r>
            <a:r>
              <a:rPr lang="fa-IR" dirty="0">
                <a:solidFill>
                  <a:schemeClr val="accent2"/>
                </a:solidFill>
              </a:rPr>
              <a:t> </a:t>
            </a:r>
            <a:r>
              <a:rPr lang="fa-IR" dirty="0"/>
              <a:t>گفته می شود.</a:t>
            </a:r>
          </a:p>
          <a:p>
            <a:pPr algn="r" rtl="1"/>
            <a:r>
              <a:rPr lang="fa-IR" dirty="0"/>
              <a:t>عاملی که از چنین مدل </a:t>
            </a:r>
            <a:r>
              <a:rPr lang="fa-IR" dirty="0" err="1"/>
              <a:t>هایی</a:t>
            </a:r>
            <a:r>
              <a:rPr lang="fa-IR" dirty="0"/>
              <a:t> استفاده می کند، </a:t>
            </a:r>
            <a:r>
              <a:rPr lang="fa-IR" dirty="0">
                <a:solidFill>
                  <a:schemeClr val="accent2"/>
                </a:solidFill>
              </a:rPr>
              <a:t>عامل مبتنی بر مدل </a:t>
            </a:r>
            <a:r>
              <a:rPr lang="fa-IR" dirty="0"/>
              <a:t>نامیده می شود</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55</a:t>
            </a:fld>
            <a:endParaRPr lang="en-US"/>
          </a:p>
        </p:txBody>
      </p:sp>
    </p:spTree>
    <p:extLst>
      <p:ext uri="{BB962C8B-B14F-4D97-AF65-F5344CB8AC3E}">
        <p14:creationId xmlns:p14="http://schemas.microsoft.com/office/powerpoint/2010/main" val="36068322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مبتنی بر مدل</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56</a:t>
            </a:fld>
            <a:endParaRPr lang="en-US"/>
          </a:p>
        </p:txBody>
      </p:sp>
      <p:pic>
        <p:nvPicPr>
          <p:cNvPr id="5" name="Picture 4">
            <a:extLst>
              <a:ext uri="{FF2B5EF4-FFF2-40B4-BE49-F238E27FC236}">
                <a16:creationId xmlns:a16="http://schemas.microsoft.com/office/drawing/2014/main" id="{277695B8-9A30-BD2A-111F-D6FCDC40E8FF}"/>
              </a:ext>
            </a:extLst>
          </p:cNvPr>
          <p:cNvPicPr>
            <a:picLocks noChangeAspect="1"/>
          </p:cNvPicPr>
          <p:nvPr/>
        </p:nvPicPr>
        <p:blipFill>
          <a:blip r:embed="rId2"/>
          <a:stretch>
            <a:fillRect/>
          </a:stretch>
        </p:blipFill>
        <p:spPr>
          <a:xfrm>
            <a:off x="2589212" y="1592862"/>
            <a:ext cx="6378552" cy="4861362"/>
          </a:xfrm>
          <a:prstGeom prst="rect">
            <a:avLst/>
          </a:prstGeom>
        </p:spPr>
      </p:pic>
    </p:spTree>
    <p:extLst>
      <p:ext uri="{BB962C8B-B14F-4D97-AF65-F5344CB8AC3E}">
        <p14:creationId xmlns:p14="http://schemas.microsoft.com/office/powerpoint/2010/main" val="19826197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بازتابی مبتنی بر مدل</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57</a:t>
            </a:fld>
            <a:endParaRPr lang="en-US"/>
          </a:p>
        </p:txBody>
      </p:sp>
      <p:pic>
        <p:nvPicPr>
          <p:cNvPr id="6" name="Picture 5">
            <a:extLst>
              <a:ext uri="{FF2B5EF4-FFF2-40B4-BE49-F238E27FC236}">
                <a16:creationId xmlns:a16="http://schemas.microsoft.com/office/drawing/2014/main" id="{04019B88-0AAB-E3EE-5E0F-5A13846107E4}"/>
              </a:ext>
            </a:extLst>
          </p:cNvPr>
          <p:cNvPicPr>
            <a:picLocks noChangeAspect="1"/>
          </p:cNvPicPr>
          <p:nvPr/>
        </p:nvPicPr>
        <p:blipFill>
          <a:blip r:embed="rId2"/>
          <a:stretch>
            <a:fillRect/>
          </a:stretch>
        </p:blipFill>
        <p:spPr>
          <a:xfrm>
            <a:off x="2204494" y="1905000"/>
            <a:ext cx="7783011" cy="4172532"/>
          </a:xfrm>
          <a:prstGeom prst="rect">
            <a:avLst/>
          </a:prstGeom>
        </p:spPr>
      </p:pic>
    </p:spTree>
    <p:extLst>
      <p:ext uri="{BB962C8B-B14F-4D97-AF65-F5344CB8AC3E}">
        <p14:creationId xmlns:p14="http://schemas.microsoft.com/office/powerpoint/2010/main" val="31523694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مبتنی بر هدف</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علاوه بر توصیف وضعیت فعلی، عامل به نوعی اطلاعات هدف نیاز دارد که موقعیت های مطلوب را توصیف می کند - به عنوان مثال، قرار گرفتن در یک مقصد خاص.</a:t>
            </a:r>
          </a:p>
          <a:p>
            <a:pPr algn="r" rtl="1"/>
            <a:r>
              <a:rPr lang="fa-IR" dirty="0"/>
              <a:t>برنامه عامل می تواند این را با مدل ترکیب کند تا اقداماتی که آن را به هدف می رساند را  انتخاب کند. که ان را یک عامل </a:t>
            </a:r>
            <a:r>
              <a:rPr lang="fa-IR" dirty="0">
                <a:solidFill>
                  <a:schemeClr val="accent2"/>
                </a:solidFill>
              </a:rPr>
              <a:t>مبتنی بر مدل و مبتنی بر هدف </a:t>
            </a:r>
            <a:r>
              <a:rPr lang="fa-IR" dirty="0"/>
              <a:t>می نامند.</a:t>
            </a:r>
          </a:p>
          <a:p>
            <a:pPr algn="r" rtl="1"/>
            <a:r>
              <a:rPr lang="fa-IR" dirty="0"/>
              <a:t>گاهی اوقات انتخاب اقدام مبتنی بر هدف ساده است - به عنوان مثال، زمانی که رضایت از هدف بلافاصله از یک عمل حاصل می شود. </a:t>
            </a:r>
          </a:p>
          <a:p>
            <a:pPr algn="r" rtl="1"/>
            <a:r>
              <a:rPr lang="fa-IR" dirty="0"/>
              <a:t>گاهی اوقات نیز مشکل تر خواهد بود - به عنوان مثال، زمانی که عامل باید توالی های طولانی پیچ و تاب ها را در نظر بگیرد تا راهی برای رسیدن به هدف پیدا کند. </a:t>
            </a:r>
          </a:p>
          <a:p>
            <a:pPr algn="r" rtl="1"/>
            <a:r>
              <a:rPr lang="fa-IR" dirty="0">
                <a:solidFill>
                  <a:schemeClr val="accent2"/>
                </a:solidFill>
              </a:rPr>
              <a:t>جستجو</a:t>
            </a:r>
            <a:r>
              <a:rPr lang="fa-IR" dirty="0"/>
              <a:t> و </a:t>
            </a:r>
            <a:r>
              <a:rPr lang="fa-IR" dirty="0">
                <a:solidFill>
                  <a:schemeClr val="accent2"/>
                </a:solidFill>
              </a:rPr>
              <a:t>برنامه ریزی </a:t>
            </a:r>
            <a:r>
              <a:rPr lang="fa-IR" dirty="0" err="1"/>
              <a:t>زیرشاخه</a:t>
            </a:r>
            <a:r>
              <a:rPr lang="fa-IR" dirty="0"/>
              <a:t> های هوش مصنوعی هستند که به یافتن دنباله های عملیاتی که به اهداف عامل دست می یابند، اختصاص داده شده </a:t>
            </a:r>
            <a:r>
              <a:rPr lang="fa-IR" dirty="0" err="1"/>
              <a:t>اند</a:t>
            </a:r>
            <a:r>
              <a:rPr lang="fa-IR" dirty="0"/>
              <a:t>.</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58</a:t>
            </a:fld>
            <a:endParaRPr lang="en-US"/>
          </a:p>
        </p:txBody>
      </p:sp>
    </p:spTree>
    <p:extLst>
      <p:ext uri="{BB962C8B-B14F-4D97-AF65-F5344CB8AC3E}">
        <p14:creationId xmlns:p14="http://schemas.microsoft.com/office/powerpoint/2010/main" val="15951043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مبتنی بر هدف</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a:xfrm>
            <a:off x="7580500" y="2133600"/>
            <a:ext cx="3924111" cy="3777622"/>
          </a:xfrm>
        </p:spPr>
        <p:txBody>
          <a:bodyPr/>
          <a:lstStyle/>
          <a:p>
            <a:pPr algn="r" rtl="1"/>
            <a:r>
              <a:rPr lang="fa-IR" dirty="0"/>
              <a:t>یک عامل مبتنی بر مدل و مبتنی بر هدف، حالت جهان را همراه با اهداف مورد نظر خود پیگیری می کند و عملی را انتخاب می کند  که سرانجام ان را </a:t>
            </a:r>
            <a:r>
              <a:rPr lang="fa-IR" dirty="0" err="1"/>
              <a:t>بهه</a:t>
            </a:r>
            <a:r>
              <a:rPr lang="fa-IR" dirty="0"/>
              <a:t> اهداف خود برساند </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59</a:t>
            </a:fld>
            <a:endParaRPr lang="en-US"/>
          </a:p>
        </p:txBody>
      </p:sp>
      <p:pic>
        <p:nvPicPr>
          <p:cNvPr id="5" name="Picture 4">
            <a:extLst>
              <a:ext uri="{FF2B5EF4-FFF2-40B4-BE49-F238E27FC236}">
                <a16:creationId xmlns:a16="http://schemas.microsoft.com/office/drawing/2014/main" id="{37494190-DD53-7356-EC8E-DEE98EA66EE8}"/>
              </a:ext>
            </a:extLst>
          </p:cNvPr>
          <p:cNvPicPr>
            <a:picLocks noChangeAspect="1"/>
          </p:cNvPicPr>
          <p:nvPr/>
        </p:nvPicPr>
        <p:blipFill>
          <a:blip r:embed="rId2"/>
          <a:stretch>
            <a:fillRect/>
          </a:stretch>
        </p:blipFill>
        <p:spPr>
          <a:xfrm>
            <a:off x="1311579" y="1599002"/>
            <a:ext cx="6268921" cy="4471216"/>
          </a:xfrm>
          <a:prstGeom prst="rect">
            <a:avLst/>
          </a:prstGeom>
        </p:spPr>
      </p:pic>
    </p:spTree>
    <p:extLst>
      <p:ext uri="{BB962C8B-B14F-4D97-AF65-F5344CB8AC3E}">
        <p14:creationId xmlns:p14="http://schemas.microsoft.com/office/powerpoint/2010/main" val="278437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رفتار انسانی: رویکرد </a:t>
            </a:r>
            <a:r>
              <a:rPr lang="en-US" dirty="0"/>
              <a:t>Turing test</a:t>
            </a:r>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err="1"/>
              <a:t>تورینگ</a:t>
            </a:r>
            <a:r>
              <a:rPr lang="fa-IR" dirty="0"/>
              <a:t> شبیه سازی فیزیکی یک فرد را برای نشان دادن هوش </a:t>
            </a:r>
            <a:r>
              <a:rPr lang="fa-IR" dirty="0" err="1"/>
              <a:t>غیرضروری</a:t>
            </a:r>
            <a:r>
              <a:rPr lang="fa-IR" dirty="0"/>
              <a:t> می دانست. </a:t>
            </a:r>
          </a:p>
          <a:p>
            <a:pPr algn="r" rtl="1"/>
            <a:r>
              <a:rPr lang="fa-IR" dirty="0"/>
              <a:t>با این حال، محققان دیگر یک </a:t>
            </a:r>
            <a:r>
              <a:rPr lang="fa-IR" dirty="0">
                <a:solidFill>
                  <a:schemeClr val="accent2">
                    <a:lumMod val="75000"/>
                  </a:schemeClr>
                </a:solidFill>
              </a:rPr>
              <a:t>تست </a:t>
            </a:r>
            <a:r>
              <a:rPr lang="fa-IR" dirty="0" err="1">
                <a:solidFill>
                  <a:schemeClr val="accent2">
                    <a:lumMod val="75000"/>
                  </a:schemeClr>
                </a:solidFill>
              </a:rPr>
              <a:t>تورینگ</a:t>
            </a:r>
            <a:r>
              <a:rPr lang="fa-IR" dirty="0">
                <a:solidFill>
                  <a:schemeClr val="accent2">
                    <a:lumMod val="75000"/>
                  </a:schemeClr>
                </a:solidFill>
              </a:rPr>
              <a:t> کامل </a:t>
            </a:r>
            <a:r>
              <a:rPr lang="fa-IR" dirty="0"/>
              <a:t>را پیشنهاد کرده </a:t>
            </a:r>
            <a:r>
              <a:rPr lang="fa-IR" dirty="0" err="1"/>
              <a:t>اند</a:t>
            </a:r>
            <a:r>
              <a:rPr lang="fa-IR" dirty="0"/>
              <a:t> که نیاز به تعامل با </a:t>
            </a:r>
            <a:r>
              <a:rPr lang="fa-IR" dirty="0" err="1"/>
              <a:t>اشیاء</a:t>
            </a:r>
            <a:r>
              <a:rPr lang="fa-IR" dirty="0"/>
              <a:t> و افراد در دنیای واقعی دارد. برای گذراندن تست</a:t>
            </a:r>
            <a:r>
              <a:rPr lang="en-US" dirty="0"/>
              <a:t> </a:t>
            </a:r>
            <a:r>
              <a:rPr lang="fa-IR" dirty="0" err="1"/>
              <a:t>تورینگ</a:t>
            </a:r>
            <a:r>
              <a:rPr lang="fa-IR" dirty="0"/>
              <a:t> کل، یک </a:t>
            </a:r>
            <a:r>
              <a:rPr lang="fa-IR" dirty="0" err="1"/>
              <a:t>ربات</a:t>
            </a:r>
            <a:r>
              <a:rPr lang="fa-IR" dirty="0"/>
              <a:t> به قابلیت های زیر  نیاز دارد</a:t>
            </a:r>
          </a:p>
          <a:p>
            <a:pPr lvl="1" algn="r" rtl="1"/>
            <a:r>
              <a:rPr lang="fa-IR" dirty="0">
                <a:solidFill>
                  <a:schemeClr val="accent2">
                    <a:lumMod val="75000"/>
                  </a:schemeClr>
                </a:solidFill>
              </a:rPr>
              <a:t>بینایی کامپیوتری </a:t>
            </a:r>
            <a:r>
              <a:rPr lang="fa-IR" dirty="0"/>
              <a:t>و تشخیص گفتار برای درک جهان</a:t>
            </a:r>
          </a:p>
          <a:p>
            <a:pPr lvl="1" algn="r" rtl="1"/>
            <a:r>
              <a:rPr lang="fa-IR" dirty="0" err="1">
                <a:solidFill>
                  <a:schemeClr val="accent2">
                    <a:lumMod val="75000"/>
                  </a:schemeClr>
                </a:solidFill>
              </a:rPr>
              <a:t>رباتیک</a:t>
            </a:r>
            <a:r>
              <a:rPr lang="fa-IR" dirty="0"/>
              <a:t> برای دستکاری </a:t>
            </a:r>
            <a:r>
              <a:rPr lang="fa-IR" dirty="0" err="1"/>
              <a:t>اشیاء</a:t>
            </a:r>
            <a:r>
              <a:rPr lang="fa-IR" dirty="0"/>
              <a:t> و حرکت.</a:t>
            </a:r>
          </a:p>
          <a:p>
            <a:pPr algn="r" rtl="1"/>
            <a:r>
              <a:rPr lang="fa-IR" dirty="0"/>
              <a:t>این شش رشته بیشتر هوش مصنوعی را تشکیل می دهند. با این حال، محققان هوش مصنوعی تلاش کمی برای قبولی در تست </a:t>
            </a:r>
            <a:r>
              <a:rPr lang="en-US" dirty="0"/>
              <a:t> </a:t>
            </a:r>
            <a:r>
              <a:rPr lang="fa-IR" dirty="0" err="1"/>
              <a:t>تورینگ</a:t>
            </a:r>
            <a:r>
              <a:rPr lang="fa-IR" dirty="0"/>
              <a:t> انجام داده </a:t>
            </a:r>
            <a:r>
              <a:rPr lang="fa-IR" dirty="0" err="1"/>
              <a:t>اند</a:t>
            </a:r>
            <a:r>
              <a:rPr lang="fa-IR" dirty="0"/>
              <a:t> و معتقدند که مطالعه اصول اساسی هوش مهمتر است. </a:t>
            </a:r>
            <a:r>
              <a:rPr lang="en-US" dirty="0"/>
              <a:t>T</a:t>
            </a:r>
            <a:endParaRPr lang="fa-IR" dirty="0"/>
          </a:p>
          <a:p>
            <a:pPr lvl="1" algn="r" rtl="1"/>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6</a:t>
            </a:fld>
            <a:endParaRPr lang="en-US"/>
          </a:p>
        </p:txBody>
      </p:sp>
    </p:spTree>
    <p:extLst>
      <p:ext uri="{BB962C8B-B14F-4D97-AF65-F5344CB8AC3E}">
        <p14:creationId xmlns:p14="http://schemas.microsoft.com/office/powerpoint/2010/main" val="5646276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مبتنی بر سودمندی</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اهداف به تنهایی برای ایجاد رفتار با کیفیت بالا در اکثر محیط ها کافی نیستند. </a:t>
            </a:r>
          </a:p>
          <a:p>
            <a:pPr algn="r" rtl="1"/>
            <a:r>
              <a:rPr lang="fa-IR" dirty="0"/>
              <a:t>به عنوان مثال، بسیاری از سکانس های اکشن تاکسی را به مقصد می رسانند (در نتیجه به هدف می رسند)، اما برخی از آنها سریعتر، ایمن تر، قابل اعتمادتر یا ارزان تر از سایرین هستند. </a:t>
            </a:r>
          </a:p>
          <a:p>
            <a:pPr algn="r" rtl="1"/>
            <a:r>
              <a:rPr lang="fa-IR" dirty="0"/>
              <a:t>اهداف فقط یک تمایز دوتایی خام بین حالت های "شاد" و "ناخوشایند" ارائه می دهند. </a:t>
            </a:r>
          </a:p>
          <a:p>
            <a:pPr algn="r" rtl="1"/>
            <a:r>
              <a:rPr lang="fa-IR" dirty="0"/>
              <a:t>یک معیار عملکرد کلی تر باید امکان مقایسه حالت های مختلف جهان را با توجه به اینکه دقیقا چقدر عامل را خوشحال می کنند، فراهم کند. از آنجایی که "شاد" چندان علمی به نظر </a:t>
            </a:r>
            <a:r>
              <a:rPr lang="fa-IR" dirty="0" err="1"/>
              <a:t>نمی</a:t>
            </a:r>
            <a:r>
              <a:rPr lang="fa-IR" dirty="0"/>
              <a:t> رسد، اقتصاددانان و دانشمندان کامپیوتر به جای آن از اصطلاح سودمندی استفاده می کنند.</a:t>
            </a:r>
          </a:p>
          <a:p>
            <a:pPr algn="r" rtl="1"/>
            <a:r>
              <a:rPr lang="fa-IR" dirty="0"/>
              <a:t>عملکرد سودمندی یک عامل اساسا درونی سازی معیار عملکرد است. به شرطی که تابع سودمندی داخلی و معیار عملکرد خارجی با هم توافق داشته باشند، عاملی که اقداماتی را برای به حداکثر رساندن سودمندی خود انتخاب می کند، با توجه به معیار عملکرد خارجی، منطقی خواهد بود.</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60</a:t>
            </a:fld>
            <a:endParaRPr lang="en-US"/>
          </a:p>
        </p:txBody>
      </p:sp>
    </p:spTree>
    <p:extLst>
      <p:ext uri="{BB962C8B-B14F-4D97-AF65-F5344CB8AC3E}">
        <p14:creationId xmlns:p14="http://schemas.microsoft.com/office/powerpoint/2010/main" val="3220101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عوامل مبتنی بر سودمندی</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61</a:t>
            </a:fld>
            <a:endParaRPr lang="en-US"/>
          </a:p>
        </p:txBody>
      </p:sp>
      <p:pic>
        <p:nvPicPr>
          <p:cNvPr id="8" name="Picture 7">
            <a:extLst>
              <a:ext uri="{FF2B5EF4-FFF2-40B4-BE49-F238E27FC236}">
                <a16:creationId xmlns:a16="http://schemas.microsoft.com/office/drawing/2014/main" id="{43057504-F668-FA11-7321-79B693A068C4}"/>
              </a:ext>
            </a:extLst>
          </p:cNvPr>
          <p:cNvPicPr>
            <a:picLocks noChangeAspect="1"/>
          </p:cNvPicPr>
          <p:nvPr/>
        </p:nvPicPr>
        <p:blipFill>
          <a:blip r:embed="rId2"/>
          <a:stretch>
            <a:fillRect/>
          </a:stretch>
        </p:blipFill>
        <p:spPr>
          <a:xfrm>
            <a:off x="2213123" y="1415889"/>
            <a:ext cx="5905266" cy="4731504"/>
          </a:xfrm>
          <a:prstGeom prst="rect">
            <a:avLst/>
          </a:prstGeom>
        </p:spPr>
      </p:pic>
    </p:spTree>
    <p:extLst>
      <p:ext uri="{BB962C8B-B14F-4D97-AF65-F5344CB8AC3E}">
        <p14:creationId xmlns:p14="http://schemas.microsoft.com/office/powerpoint/2010/main" val="3848426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مبتنی بر سودمندی</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گاهی اهداف ناکافی هستند، اما یک عامل مبتنی بر سودمندی همچنان می تواند تصمیمات منطقی بگیرد. </a:t>
            </a:r>
          </a:p>
          <a:p>
            <a:pPr lvl="1" algn="r" rtl="1"/>
            <a:r>
              <a:rPr lang="fa-IR" dirty="0"/>
              <a:t>اول، هنگامی که اهداف </a:t>
            </a:r>
            <a:r>
              <a:rPr lang="fa-IR" dirty="0" err="1"/>
              <a:t>متناقضی</a:t>
            </a:r>
            <a:r>
              <a:rPr lang="fa-IR" dirty="0"/>
              <a:t> وجود دارد که فقط برخی از آنها را می توان به دست آورد (به عنوان مثال، سرعت و ایمنی)، تابع ابزار مبادله مناسب را مشخص می کند. </a:t>
            </a:r>
          </a:p>
          <a:p>
            <a:pPr lvl="1" algn="r" rtl="1"/>
            <a:r>
              <a:rPr lang="fa-IR" dirty="0"/>
              <a:t>دوم، هنگامی که چندین هدف وجود دارد که عامل می تواند به دنبال آنها باشد، هیچ یک از آنها را </a:t>
            </a:r>
            <a:r>
              <a:rPr lang="fa-IR" dirty="0" err="1"/>
              <a:t>نمی‌توان</a:t>
            </a:r>
            <a:r>
              <a:rPr lang="fa-IR" dirty="0"/>
              <a:t> با اطمینان به دست آورد، سودمندی راهی را فراهم می کند که در آن می توان احتمال موفقیت را در برابر اهمیت اهداف سنجید.</a:t>
            </a:r>
          </a:p>
          <a:p>
            <a:pPr algn="r" rtl="1"/>
            <a:r>
              <a:rPr lang="fa-IR" dirty="0"/>
              <a:t>یک عامل منطقی مبتنی بر سودمندی اقدامی را انتخاب می کند که </a:t>
            </a:r>
            <a:r>
              <a:rPr lang="fa-IR" dirty="0">
                <a:solidFill>
                  <a:schemeClr val="accent2"/>
                </a:solidFill>
              </a:rPr>
              <a:t>سودمندی مورد انتظار </a:t>
            </a:r>
            <a:r>
              <a:rPr lang="fa-IR" dirty="0"/>
              <a:t>نتایج عمل را به حداکثر </a:t>
            </a:r>
            <a:r>
              <a:rPr lang="fa-IR" dirty="0" err="1"/>
              <a:t>می‌رساند</a:t>
            </a:r>
            <a:r>
              <a:rPr lang="fa-IR" dirty="0"/>
              <a:t> - یعنی میزان سودمندی که عامل انتظار دارد به طور متوسط با توجه به احتمالات و کاربردهای هر نتیجه به دست آورد.</a:t>
            </a:r>
          </a:p>
          <a:p>
            <a:pPr algn="r" rtl="1"/>
            <a:r>
              <a:rPr lang="fa-IR" dirty="0"/>
              <a:t>همه </a:t>
            </a:r>
            <a:r>
              <a:rPr lang="fa-IR" dirty="0" err="1"/>
              <a:t>عاملهای</a:t>
            </a:r>
            <a:r>
              <a:rPr lang="fa-IR" dirty="0"/>
              <a:t> مبتنی بر سودمندی مبتنی بر مدل نیستند. یک </a:t>
            </a:r>
            <a:r>
              <a:rPr lang="fa-IR" dirty="0">
                <a:solidFill>
                  <a:schemeClr val="accent2"/>
                </a:solidFill>
              </a:rPr>
              <a:t>عامل بدون مدل </a:t>
            </a:r>
            <a:r>
              <a:rPr lang="fa-IR" dirty="0"/>
              <a:t>می تواند یاد بگیرد که چه اقدامی در یک موقعیت خاص بهترین است بدون اینکه یاد بگیرد دقیقا چگونه آن عمل محیط را تغییر می دهد.</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62</a:t>
            </a:fld>
            <a:endParaRPr lang="en-US"/>
          </a:p>
        </p:txBody>
      </p:sp>
    </p:spTree>
    <p:extLst>
      <p:ext uri="{BB962C8B-B14F-4D97-AF65-F5344CB8AC3E}">
        <p14:creationId xmlns:p14="http://schemas.microsoft.com/office/powerpoint/2010/main" val="4518465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a:t>
            </a:r>
            <a:r>
              <a:rPr lang="fa-IR" dirty="0" err="1"/>
              <a:t>یادگیرنده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normAutofit/>
          </a:bodyPr>
          <a:lstStyle/>
          <a:p>
            <a:pPr algn="r" rtl="1"/>
            <a:r>
              <a:rPr lang="fa-IR" dirty="0"/>
              <a:t>ما تاکنون توضیح نداده ایم که چگونه برنامه های عامل به وجود می آیند.</a:t>
            </a:r>
            <a:endParaRPr lang="en-US" dirty="0"/>
          </a:p>
          <a:p>
            <a:pPr algn="r" rtl="1"/>
            <a:r>
              <a:rPr lang="fa-IR" dirty="0"/>
              <a:t>روشی که </a:t>
            </a:r>
            <a:r>
              <a:rPr lang="fa-IR" dirty="0" err="1"/>
              <a:t>تورینگ</a:t>
            </a:r>
            <a:r>
              <a:rPr lang="fa-IR" dirty="0"/>
              <a:t> پیشنهاد می کند ساخت ماشین های یادگیری و سپس آموزش آنها است. </a:t>
            </a:r>
          </a:p>
          <a:p>
            <a:pPr algn="r" rtl="1"/>
            <a:r>
              <a:rPr lang="fa-IR" dirty="0"/>
              <a:t>در بسیاری از زمینه های هوش مصنوعی، این روش در حال حاضر روش </a:t>
            </a:r>
            <a:r>
              <a:rPr lang="fa-IR" dirty="0" err="1"/>
              <a:t>ترجیحی</a:t>
            </a:r>
            <a:r>
              <a:rPr lang="fa-IR" dirty="0"/>
              <a:t> برای ایجاد سیستم های پیشرفته است. هر نوع عامل (مبتنی بر مدل، مبتنی بر هدف، مبتنی بر ابزار و غیره) را می توان به عنوان یک عامل </a:t>
            </a:r>
            <a:r>
              <a:rPr lang="fa-IR" dirty="0" err="1"/>
              <a:t>یادگیرنده</a:t>
            </a:r>
            <a:r>
              <a:rPr lang="fa-IR" dirty="0"/>
              <a:t> ساخت.</a:t>
            </a:r>
          </a:p>
          <a:p>
            <a:pPr algn="r" rtl="1"/>
            <a:r>
              <a:rPr lang="fa-IR" dirty="0"/>
              <a:t>یادگیری به عامل اجازه می دهد تا در محیط </a:t>
            </a:r>
            <a:r>
              <a:rPr lang="fa-IR" dirty="0" err="1"/>
              <a:t>هایی</a:t>
            </a:r>
            <a:r>
              <a:rPr lang="fa-IR" dirty="0"/>
              <a:t> که در آغاز ناشناخته هستند شروع به کار کند و شایسته تر از آنچه دانش اولیه به تنهایی ممکن است اجازه دهد، شود.</a:t>
            </a:r>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63</a:t>
            </a:fld>
            <a:endParaRPr lang="en-US"/>
          </a:p>
        </p:txBody>
      </p:sp>
    </p:spTree>
    <p:extLst>
      <p:ext uri="{BB962C8B-B14F-4D97-AF65-F5344CB8AC3E}">
        <p14:creationId xmlns:p14="http://schemas.microsoft.com/office/powerpoint/2010/main" val="34347191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a:t>
            </a:r>
            <a:r>
              <a:rPr lang="fa-IR" dirty="0" err="1"/>
              <a:t>یادگیرنده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64</a:t>
            </a:fld>
            <a:endParaRPr lang="en-US"/>
          </a:p>
        </p:txBody>
      </p:sp>
      <p:pic>
        <p:nvPicPr>
          <p:cNvPr id="5" name="Picture 4">
            <a:extLst>
              <a:ext uri="{FF2B5EF4-FFF2-40B4-BE49-F238E27FC236}">
                <a16:creationId xmlns:a16="http://schemas.microsoft.com/office/drawing/2014/main" id="{D756B6D4-7A0B-A1EB-68B5-CC60F347D9A6}"/>
              </a:ext>
            </a:extLst>
          </p:cNvPr>
          <p:cNvPicPr>
            <a:picLocks noChangeAspect="1"/>
          </p:cNvPicPr>
          <p:nvPr/>
        </p:nvPicPr>
        <p:blipFill>
          <a:blip r:embed="rId2"/>
          <a:stretch>
            <a:fillRect/>
          </a:stretch>
        </p:blipFill>
        <p:spPr>
          <a:xfrm>
            <a:off x="2180678" y="1470453"/>
            <a:ext cx="6487087" cy="4940287"/>
          </a:xfrm>
          <a:prstGeom prst="rect">
            <a:avLst/>
          </a:prstGeom>
        </p:spPr>
      </p:pic>
    </p:spTree>
    <p:extLst>
      <p:ext uri="{BB962C8B-B14F-4D97-AF65-F5344CB8AC3E}">
        <p14:creationId xmlns:p14="http://schemas.microsoft.com/office/powerpoint/2010/main" val="11985941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عامل </a:t>
            </a:r>
            <a:r>
              <a:rPr lang="fa-IR" dirty="0" err="1"/>
              <a:t>یادگیرنده</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normAutofit fontScale="92500"/>
          </a:bodyPr>
          <a:lstStyle/>
          <a:p>
            <a:pPr algn="r" rtl="1"/>
            <a:r>
              <a:rPr lang="fa-IR" dirty="0"/>
              <a:t>یک عامل یادگیری را می توان به چهار جزء مفهومی تقسیم کرد</a:t>
            </a:r>
          </a:p>
          <a:p>
            <a:pPr lvl="1" algn="r" rtl="1"/>
            <a:r>
              <a:rPr lang="fa-IR" dirty="0">
                <a:solidFill>
                  <a:schemeClr val="accent2"/>
                </a:solidFill>
              </a:rPr>
              <a:t>عنصر یادگیری</a:t>
            </a:r>
            <a:r>
              <a:rPr lang="fa-IR" dirty="0"/>
              <a:t>، وظیفه بهبود را بر عهده دارد.</a:t>
            </a:r>
          </a:p>
          <a:p>
            <a:pPr lvl="1" algn="r" rtl="1"/>
            <a:r>
              <a:rPr lang="fa-IR" dirty="0">
                <a:solidFill>
                  <a:schemeClr val="accent2"/>
                </a:solidFill>
              </a:rPr>
              <a:t>عنصر عملکرد</a:t>
            </a:r>
            <a:r>
              <a:rPr lang="fa-IR" dirty="0"/>
              <a:t>، وظیفه انتخاب اقدامات خارجی را بر عهده دارد. عنصر عملکرد همان چیزی است که ما قبلا به عنوان کل عامل در نظر گرفته ایم: ادراکات را می گیرد و در مورد اقدامات تصمیم می گیرد.</a:t>
            </a:r>
          </a:p>
          <a:p>
            <a:pPr lvl="1" algn="r" rtl="1"/>
            <a:r>
              <a:rPr lang="fa-IR" dirty="0"/>
              <a:t>عنصر یادگیری از بازخورد </a:t>
            </a:r>
            <a:r>
              <a:rPr lang="fa-IR" dirty="0">
                <a:solidFill>
                  <a:schemeClr val="accent2"/>
                </a:solidFill>
              </a:rPr>
              <a:t>منتقد</a:t>
            </a:r>
            <a:r>
              <a:rPr lang="fa-IR" dirty="0"/>
              <a:t> در مورد نحوه عملکرد عامل استفاده می کند و تعیین می کند که چگونه عنصر عملکرد باید اصلاح شود تا در آینده بهتر عمل کند. منتقد به عنصر یادگیری می گوید که عامل با توجه به یک </a:t>
            </a:r>
            <a:r>
              <a:rPr lang="fa-IR" dirty="0">
                <a:solidFill>
                  <a:schemeClr val="accent2"/>
                </a:solidFill>
              </a:rPr>
              <a:t>استاندارد عملکرد </a:t>
            </a:r>
            <a:r>
              <a:rPr lang="fa-IR" dirty="0"/>
              <a:t>ثابت چقدر خوب عمل می کند.</a:t>
            </a:r>
          </a:p>
          <a:p>
            <a:pPr lvl="1" algn="r" rtl="1"/>
            <a:r>
              <a:rPr lang="fa-IR" dirty="0"/>
              <a:t>آخرین جزء عامل یادگیری، </a:t>
            </a:r>
            <a:r>
              <a:rPr lang="fa-IR" dirty="0">
                <a:solidFill>
                  <a:schemeClr val="accent2"/>
                </a:solidFill>
              </a:rPr>
              <a:t>تولید کننده مشکل </a:t>
            </a:r>
            <a:r>
              <a:rPr lang="fa-IR" dirty="0"/>
              <a:t>است. این مسئول پیشنهاد اقداماتی است که منجر به تجربیات جدید و آموزنده </a:t>
            </a:r>
            <a:r>
              <a:rPr lang="fa-IR" dirty="0" err="1"/>
              <a:t>می‌شود</a:t>
            </a:r>
            <a:r>
              <a:rPr lang="fa-IR" dirty="0"/>
              <a:t>.</a:t>
            </a:r>
          </a:p>
          <a:p>
            <a:pPr algn="r" rtl="1"/>
            <a:r>
              <a:rPr lang="fa-IR" dirty="0"/>
              <a:t>استاندارد عملکرد بخشی از ادراک ورودی را به عنوان </a:t>
            </a:r>
            <a:r>
              <a:rPr lang="fa-IR" dirty="0">
                <a:solidFill>
                  <a:schemeClr val="accent2"/>
                </a:solidFill>
              </a:rPr>
              <a:t>پاداش (یا مجازات) </a:t>
            </a:r>
            <a:r>
              <a:rPr lang="fa-IR" dirty="0"/>
              <a:t>متمایز می کند که بازخورد مستقیمی در مورد کیفیت رفتار عامل ارائه می دهد.</a:t>
            </a:r>
          </a:p>
          <a:p>
            <a:pPr algn="r" rtl="1"/>
            <a:r>
              <a:rPr lang="fa-IR" dirty="0"/>
              <a:t>یادگیری در عوامل هوشمند را می توان به عنوان فرآیند اصلاح هر یک از اجزای عامل خلاصه کرد تا اجزا را با اطلاعات بازخورد موجود نزدیک تر کند و در نتیجه عملکرد کلی عامل را بهبود بخشد</a:t>
            </a:r>
          </a:p>
          <a:p>
            <a:pPr lvl="1" algn="r" rtl="1"/>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65</a:t>
            </a:fld>
            <a:endParaRPr lang="en-US"/>
          </a:p>
        </p:txBody>
      </p:sp>
    </p:spTree>
    <p:extLst>
      <p:ext uri="{BB962C8B-B14F-4D97-AF65-F5344CB8AC3E}">
        <p14:creationId xmlns:p14="http://schemas.microsoft.com/office/powerpoint/2010/main" val="22390244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B41DB3-BFD6-C741-195B-8C42EEFC7FA9}"/>
              </a:ext>
            </a:extLst>
          </p:cNvPr>
          <p:cNvSpPr>
            <a:spLocks noGrp="1"/>
          </p:cNvSpPr>
          <p:nvPr>
            <p:ph type="title"/>
          </p:nvPr>
        </p:nvSpPr>
        <p:spPr/>
        <p:txBody>
          <a:bodyPr/>
          <a:lstStyle/>
          <a:p>
            <a:pPr algn="ctr" rtl="1"/>
            <a:r>
              <a:rPr lang="fa-IR" dirty="0"/>
              <a:t>حل مسائل با جستجو</a:t>
            </a:r>
            <a:endParaRPr lang="en-US" dirty="0"/>
          </a:p>
        </p:txBody>
      </p:sp>
      <p:sp>
        <p:nvSpPr>
          <p:cNvPr id="6" name="Text Placeholder 5">
            <a:extLst>
              <a:ext uri="{FF2B5EF4-FFF2-40B4-BE49-F238E27FC236}">
                <a16:creationId xmlns:a16="http://schemas.microsoft.com/office/drawing/2014/main" id="{7B389973-4AD4-677F-AD3C-ADBDBEA6B585}"/>
              </a:ext>
            </a:extLst>
          </p:cNvPr>
          <p:cNvSpPr>
            <a:spLocks noGrp="1"/>
          </p:cNvSpPr>
          <p:nvPr>
            <p:ph type="body" idx="1"/>
          </p:nvPr>
        </p:nvSpPr>
        <p:spPr/>
        <p:txBody>
          <a:bodyPr/>
          <a:lstStyle/>
          <a:p>
            <a:pPr algn="ctr"/>
            <a:r>
              <a:rPr lang="fa-IR" dirty="0"/>
              <a:t>فصل سوم</a:t>
            </a:r>
            <a:endParaRPr lang="en-US" dirty="0"/>
          </a:p>
        </p:txBody>
      </p:sp>
      <p:sp>
        <p:nvSpPr>
          <p:cNvPr id="4" name="Slide Number Placeholder 3">
            <a:extLst>
              <a:ext uri="{FF2B5EF4-FFF2-40B4-BE49-F238E27FC236}">
                <a16:creationId xmlns:a16="http://schemas.microsoft.com/office/drawing/2014/main" id="{46D227EF-9857-A025-95D7-D15144F807A0}"/>
              </a:ext>
            </a:extLst>
          </p:cNvPr>
          <p:cNvSpPr>
            <a:spLocks noGrp="1"/>
          </p:cNvSpPr>
          <p:nvPr>
            <p:ph type="sldNum" sz="quarter" idx="12"/>
          </p:nvPr>
        </p:nvSpPr>
        <p:spPr/>
        <p:txBody>
          <a:bodyPr/>
          <a:lstStyle/>
          <a:p>
            <a:fld id="{F614FD8E-2B32-414C-808C-9C3DB6C0E6BF}" type="slidenum">
              <a:rPr lang="en-US" smtClean="0"/>
              <a:t>66</a:t>
            </a:fld>
            <a:endParaRPr lang="en-US"/>
          </a:p>
        </p:txBody>
      </p:sp>
    </p:spTree>
    <p:extLst>
      <p:ext uri="{BB962C8B-B14F-4D97-AF65-F5344CB8AC3E}">
        <p14:creationId xmlns:p14="http://schemas.microsoft.com/office/powerpoint/2010/main" val="11542142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04CE-C853-8076-5D62-43A7011D36B7}"/>
              </a:ext>
            </a:extLst>
          </p:cNvPr>
          <p:cNvSpPr>
            <a:spLocks noGrp="1"/>
          </p:cNvSpPr>
          <p:nvPr>
            <p:ph type="title"/>
          </p:nvPr>
        </p:nvSpPr>
        <p:spPr/>
        <p:txBody>
          <a:bodyPr/>
          <a:lstStyle/>
          <a:p>
            <a:pPr algn="r" rtl="1"/>
            <a:r>
              <a:rPr lang="fa-IR" dirty="0"/>
              <a:t>حل مسائل با جستجو</a:t>
            </a:r>
            <a:endParaRPr lang="en-US" dirty="0"/>
          </a:p>
        </p:txBody>
      </p:sp>
      <p:sp>
        <p:nvSpPr>
          <p:cNvPr id="3" name="Content Placeholder 2">
            <a:extLst>
              <a:ext uri="{FF2B5EF4-FFF2-40B4-BE49-F238E27FC236}">
                <a16:creationId xmlns:a16="http://schemas.microsoft.com/office/drawing/2014/main" id="{5BBCFB01-01EF-F866-4349-E7F5D9419F81}"/>
              </a:ext>
            </a:extLst>
          </p:cNvPr>
          <p:cNvSpPr>
            <a:spLocks noGrp="1"/>
          </p:cNvSpPr>
          <p:nvPr>
            <p:ph idx="1"/>
          </p:nvPr>
        </p:nvSpPr>
        <p:spPr/>
        <p:txBody>
          <a:bodyPr/>
          <a:lstStyle/>
          <a:p>
            <a:pPr algn="r" rtl="1"/>
            <a:r>
              <a:rPr lang="fa-IR" dirty="0"/>
              <a:t>هنگامی که عملی صحیح برای انجام فورا مشخص نباشد، یک عامل ممکن است نیاز به برنامه ریزی از قبل داشته باشد </a:t>
            </a:r>
          </a:p>
          <a:p>
            <a:pPr algn="r" rtl="1"/>
            <a:r>
              <a:rPr lang="fa-IR" dirty="0"/>
              <a:t>یعنی دنباله ای از اقدامات را در نظر بگیرد که مسیری را به سمت یک حالت هدف تشکیل می دهد. </a:t>
            </a:r>
          </a:p>
          <a:p>
            <a:pPr algn="r" rtl="1"/>
            <a:r>
              <a:rPr lang="fa-IR" dirty="0"/>
              <a:t>چنین عاملی </a:t>
            </a:r>
            <a:r>
              <a:rPr lang="fa-IR" dirty="0">
                <a:solidFill>
                  <a:schemeClr val="accent2"/>
                </a:solidFill>
              </a:rPr>
              <a:t>عامل حل مسئله </a:t>
            </a:r>
            <a:r>
              <a:rPr lang="fa-IR" dirty="0"/>
              <a:t>نامیده می شود و فرآیند </a:t>
            </a:r>
            <a:r>
              <a:rPr lang="fa-IR" dirty="0" err="1"/>
              <a:t>محاسباتی</a:t>
            </a:r>
            <a:r>
              <a:rPr lang="fa-IR" dirty="0"/>
              <a:t> که انجام می دهد </a:t>
            </a:r>
            <a:r>
              <a:rPr lang="fa-IR" dirty="0">
                <a:solidFill>
                  <a:schemeClr val="accent2"/>
                </a:solidFill>
              </a:rPr>
              <a:t>جستجو</a:t>
            </a:r>
            <a:r>
              <a:rPr lang="fa-IR" dirty="0"/>
              <a:t> نامیده می شود.</a:t>
            </a:r>
          </a:p>
          <a:p>
            <a:pPr algn="r" rtl="1"/>
            <a:r>
              <a:rPr lang="fa-IR" dirty="0" err="1">
                <a:solidFill>
                  <a:schemeClr val="accent2"/>
                </a:solidFill>
              </a:rPr>
              <a:t>الگوریتم</a:t>
            </a:r>
            <a:r>
              <a:rPr lang="fa-IR" dirty="0">
                <a:solidFill>
                  <a:schemeClr val="accent2"/>
                </a:solidFill>
              </a:rPr>
              <a:t> های آگاهانه</a:t>
            </a:r>
            <a:r>
              <a:rPr lang="en-US" dirty="0">
                <a:solidFill>
                  <a:schemeClr val="accent2"/>
                </a:solidFill>
              </a:rPr>
              <a:t>:</a:t>
            </a:r>
            <a:r>
              <a:rPr lang="fa-IR" dirty="0"/>
              <a:t> که در آن عامل می تواند تخمین بزند که چقدر از هدف فاصله دارد، </a:t>
            </a:r>
            <a:endParaRPr lang="en-US" dirty="0"/>
          </a:p>
          <a:p>
            <a:pPr algn="r" rtl="1"/>
            <a:r>
              <a:rPr lang="fa-IR" dirty="0" err="1">
                <a:solidFill>
                  <a:schemeClr val="accent2"/>
                </a:solidFill>
              </a:rPr>
              <a:t>الگوریتم</a:t>
            </a:r>
            <a:r>
              <a:rPr lang="fa-IR" dirty="0">
                <a:solidFill>
                  <a:schemeClr val="accent2"/>
                </a:solidFill>
              </a:rPr>
              <a:t> های ناآگاه</a:t>
            </a:r>
            <a:r>
              <a:rPr lang="fa-IR" dirty="0"/>
              <a:t>، که در آن چنین برآوردی در دسترس نیست.</a:t>
            </a:r>
            <a:endParaRPr lang="en-US" dirty="0"/>
          </a:p>
        </p:txBody>
      </p:sp>
      <p:sp>
        <p:nvSpPr>
          <p:cNvPr id="4" name="Slide Number Placeholder 3">
            <a:extLst>
              <a:ext uri="{FF2B5EF4-FFF2-40B4-BE49-F238E27FC236}">
                <a16:creationId xmlns:a16="http://schemas.microsoft.com/office/drawing/2014/main" id="{AB941E74-398C-2A88-B32D-922E0B68A132}"/>
              </a:ext>
            </a:extLst>
          </p:cNvPr>
          <p:cNvSpPr>
            <a:spLocks noGrp="1"/>
          </p:cNvSpPr>
          <p:nvPr>
            <p:ph type="sldNum" sz="quarter" idx="12"/>
          </p:nvPr>
        </p:nvSpPr>
        <p:spPr/>
        <p:txBody>
          <a:bodyPr/>
          <a:lstStyle/>
          <a:p>
            <a:fld id="{F614FD8E-2B32-414C-808C-9C3DB6C0E6BF}" type="slidenum">
              <a:rPr lang="en-US" smtClean="0"/>
              <a:t>67</a:t>
            </a:fld>
            <a:endParaRPr lang="en-US"/>
          </a:p>
        </p:txBody>
      </p:sp>
    </p:spTree>
    <p:extLst>
      <p:ext uri="{BB962C8B-B14F-4D97-AF65-F5344CB8AC3E}">
        <p14:creationId xmlns:p14="http://schemas.microsoft.com/office/powerpoint/2010/main" val="9864612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08A19-F367-9C18-5C0F-F80D39E82E05}"/>
              </a:ext>
            </a:extLst>
          </p:cNvPr>
          <p:cNvSpPr>
            <a:spLocks noGrp="1"/>
          </p:cNvSpPr>
          <p:nvPr>
            <p:ph type="title"/>
          </p:nvPr>
        </p:nvSpPr>
        <p:spPr/>
        <p:txBody>
          <a:bodyPr/>
          <a:lstStyle/>
          <a:p>
            <a:pPr algn="r" rtl="1"/>
            <a:r>
              <a:rPr lang="fa-IR" dirty="0" err="1"/>
              <a:t>عاملهای</a:t>
            </a:r>
            <a:r>
              <a:rPr lang="fa-IR" dirty="0"/>
              <a:t> حل مسئله</a:t>
            </a:r>
            <a:endParaRPr lang="en-US" dirty="0"/>
          </a:p>
        </p:txBody>
      </p:sp>
      <p:sp>
        <p:nvSpPr>
          <p:cNvPr id="3" name="Content Placeholder 2">
            <a:extLst>
              <a:ext uri="{FF2B5EF4-FFF2-40B4-BE49-F238E27FC236}">
                <a16:creationId xmlns:a16="http://schemas.microsoft.com/office/drawing/2014/main" id="{B3E48A5B-E273-B580-AA52-92E8FFD97BB5}"/>
              </a:ext>
            </a:extLst>
          </p:cNvPr>
          <p:cNvSpPr>
            <a:spLocks noGrp="1"/>
          </p:cNvSpPr>
          <p:nvPr>
            <p:ph idx="1"/>
          </p:nvPr>
        </p:nvSpPr>
        <p:spPr/>
        <p:txBody>
          <a:bodyPr>
            <a:normAutofit/>
          </a:bodyPr>
          <a:lstStyle/>
          <a:p>
            <a:pPr algn="r" rtl="1"/>
            <a:r>
              <a:rPr lang="fa-IR" sz="2000" dirty="0"/>
              <a:t>یک عامل را در نظر بگیرید که به صورت زمینی از شهر </a:t>
            </a:r>
            <a:r>
              <a:rPr lang="en-US" sz="2000" dirty="0"/>
              <a:t>Arad</a:t>
            </a:r>
            <a:r>
              <a:rPr lang="fa-IR" sz="2000" dirty="0"/>
              <a:t> به </a:t>
            </a:r>
            <a:r>
              <a:rPr lang="en-US" sz="2000" dirty="0"/>
              <a:t>Bucharest</a:t>
            </a:r>
            <a:r>
              <a:rPr lang="fa-IR" sz="2000" dirty="0"/>
              <a:t> در رومانی برود. </a:t>
            </a:r>
          </a:p>
          <a:p>
            <a:pPr algn="r" rtl="1"/>
            <a:r>
              <a:rPr lang="fa-IR" sz="2000" dirty="0"/>
              <a:t>او تابلوهای خیابان را مشاهده می کند و می بیند که سه جاده به </a:t>
            </a:r>
            <a:r>
              <a:rPr lang="fa-IR" sz="2000" dirty="0" err="1"/>
              <a:t>آراد</a:t>
            </a:r>
            <a:r>
              <a:rPr lang="fa-IR" sz="2000" dirty="0"/>
              <a:t> منتهی می شود: یکی به سمت </a:t>
            </a:r>
            <a:r>
              <a:rPr lang="en-US" sz="2000" dirty="0"/>
              <a:t>Sibiu</a:t>
            </a:r>
            <a:r>
              <a:rPr lang="fa-IR" sz="2000" dirty="0"/>
              <a:t>، یکی به </a:t>
            </a:r>
            <a:r>
              <a:rPr lang="en-US" sz="2000" dirty="0"/>
              <a:t>Timisoara</a:t>
            </a:r>
            <a:r>
              <a:rPr lang="fa-IR" sz="2000" dirty="0"/>
              <a:t> و دیگری به </a:t>
            </a:r>
            <a:r>
              <a:rPr lang="en-US" sz="2000" dirty="0" err="1"/>
              <a:t>Zerind</a:t>
            </a:r>
            <a:r>
              <a:rPr lang="fa-IR" sz="2000" dirty="0"/>
              <a:t>. هیچ یک از اینها هدف نیستند، بنابراین تا زمانی که عامل با جغرافیای رومانی آشنا نباشد، </a:t>
            </a:r>
            <a:r>
              <a:rPr lang="fa-IR" sz="2000" dirty="0" err="1"/>
              <a:t>نمی</a:t>
            </a:r>
            <a:r>
              <a:rPr lang="fa-IR" sz="2000" dirty="0"/>
              <a:t> داند کدام مسیر را دنبال کند.</a:t>
            </a:r>
          </a:p>
          <a:p>
            <a:pPr algn="r" rtl="1"/>
            <a:r>
              <a:rPr lang="fa-IR" sz="2000" dirty="0"/>
              <a:t>اگر عامل هیچ اطلاعات اضافی نداشته باشد - یعنی اگر محیط ناشناخته باشد - عامل </a:t>
            </a:r>
            <a:r>
              <a:rPr lang="fa-IR" sz="2000" dirty="0" err="1"/>
              <a:t>نمی</a:t>
            </a:r>
            <a:r>
              <a:rPr lang="fa-IR" sz="2000" dirty="0"/>
              <a:t> تواند کاری بهتر از اجرای تصادفی یکی از اقدامات انجام دهد.</a:t>
            </a:r>
          </a:p>
          <a:p>
            <a:pPr algn="r" rtl="1"/>
            <a:r>
              <a:rPr lang="fa-IR" sz="2000" dirty="0"/>
              <a:t>در این فصل فرض می کنیم که عامل ما همیشه به اطلاعات مربوط به جهان مانند نقشه دسترسی دارند</a:t>
            </a:r>
          </a:p>
        </p:txBody>
      </p:sp>
      <p:sp>
        <p:nvSpPr>
          <p:cNvPr id="4" name="Slide Number Placeholder 3">
            <a:extLst>
              <a:ext uri="{FF2B5EF4-FFF2-40B4-BE49-F238E27FC236}">
                <a16:creationId xmlns:a16="http://schemas.microsoft.com/office/drawing/2014/main" id="{23CAB609-AE6F-D56D-0221-E2D8468825DB}"/>
              </a:ext>
            </a:extLst>
          </p:cNvPr>
          <p:cNvSpPr>
            <a:spLocks noGrp="1"/>
          </p:cNvSpPr>
          <p:nvPr>
            <p:ph type="sldNum" sz="quarter" idx="12"/>
          </p:nvPr>
        </p:nvSpPr>
        <p:spPr/>
        <p:txBody>
          <a:bodyPr/>
          <a:lstStyle/>
          <a:p>
            <a:fld id="{F614FD8E-2B32-414C-808C-9C3DB6C0E6BF}" type="slidenum">
              <a:rPr lang="en-US" smtClean="0"/>
              <a:t>68</a:t>
            </a:fld>
            <a:endParaRPr lang="en-US"/>
          </a:p>
        </p:txBody>
      </p:sp>
    </p:spTree>
    <p:extLst>
      <p:ext uri="{BB962C8B-B14F-4D97-AF65-F5344CB8AC3E}">
        <p14:creationId xmlns:p14="http://schemas.microsoft.com/office/powerpoint/2010/main" val="9163137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35FD1-0C84-6E5B-DFBB-84B5202C46D1}"/>
              </a:ext>
            </a:extLst>
          </p:cNvPr>
          <p:cNvSpPr>
            <a:spLocks noGrp="1"/>
          </p:cNvSpPr>
          <p:nvPr>
            <p:ph type="title"/>
          </p:nvPr>
        </p:nvSpPr>
        <p:spPr/>
        <p:txBody>
          <a:bodyPr/>
          <a:lstStyle/>
          <a:p>
            <a:pPr algn="r" rtl="1"/>
            <a:r>
              <a:rPr lang="fa-IR" dirty="0" err="1"/>
              <a:t>عاملهای</a:t>
            </a:r>
            <a:r>
              <a:rPr lang="fa-IR" dirty="0"/>
              <a:t> حل مسئله</a:t>
            </a:r>
            <a:endParaRPr lang="en-US" dirty="0"/>
          </a:p>
        </p:txBody>
      </p:sp>
      <p:pic>
        <p:nvPicPr>
          <p:cNvPr id="5" name="Content Placeholder 4">
            <a:extLst>
              <a:ext uri="{FF2B5EF4-FFF2-40B4-BE49-F238E27FC236}">
                <a16:creationId xmlns:a16="http://schemas.microsoft.com/office/drawing/2014/main" id="{17ECDFB4-C86D-2A7E-0F06-7AAAA8CE96B6}"/>
              </a:ext>
            </a:extLst>
          </p:cNvPr>
          <p:cNvPicPr>
            <a:picLocks noGrp="1" noChangeAspect="1"/>
          </p:cNvPicPr>
          <p:nvPr>
            <p:ph idx="1"/>
          </p:nvPr>
        </p:nvPicPr>
        <p:blipFill>
          <a:blip r:embed="rId2"/>
          <a:stretch>
            <a:fillRect/>
          </a:stretch>
        </p:blipFill>
        <p:spPr>
          <a:xfrm>
            <a:off x="2387370" y="1521056"/>
            <a:ext cx="7417259" cy="4464935"/>
          </a:xfrm>
          <a:prstGeom prst="rect">
            <a:avLst/>
          </a:prstGeom>
        </p:spPr>
      </p:pic>
      <p:sp>
        <p:nvSpPr>
          <p:cNvPr id="4" name="Slide Number Placeholder 3">
            <a:extLst>
              <a:ext uri="{FF2B5EF4-FFF2-40B4-BE49-F238E27FC236}">
                <a16:creationId xmlns:a16="http://schemas.microsoft.com/office/drawing/2014/main" id="{0BAD563D-0996-DCE7-349A-D938F13BCA9B}"/>
              </a:ext>
            </a:extLst>
          </p:cNvPr>
          <p:cNvSpPr>
            <a:spLocks noGrp="1"/>
          </p:cNvSpPr>
          <p:nvPr>
            <p:ph type="sldNum" sz="quarter" idx="12"/>
          </p:nvPr>
        </p:nvSpPr>
        <p:spPr/>
        <p:txBody>
          <a:bodyPr/>
          <a:lstStyle/>
          <a:p>
            <a:fld id="{F614FD8E-2B32-414C-808C-9C3DB6C0E6BF}" type="slidenum">
              <a:rPr lang="en-US" smtClean="0"/>
              <a:t>69</a:t>
            </a:fld>
            <a:endParaRPr lang="en-US"/>
          </a:p>
        </p:txBody>
      </p:sp>
      <p:sp>
        <p:nvSpPr>
          <p:cNvPr id="6" name="Oval 5">
            <a:extLst>
              <a:ext uri="{FF2B5EF4-FFF2-40B4-BE49-F238E27FC236}">
                <a16:creationId xmlns:a16="http://schemas.microsoft.com/office/drawing/2014/main" id="{D2BBA095-FA66-2AF6-4558-9CD828981621}"/>
              </a:ext>
            </a:extLst>
          </p:cNvPr>
          <p:cNvSpPr/>
          <p:nvPr/>
        </p:nvSpPr>
        <p:spPr>
          <a:xfrm>
            <a:off x="2496065" y="2508422"/>
            <a:ext cx="926757" cy="69197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7AA0C88-FC1E-A8DD-A384-E2CEEA8BCF0D}"/>
              </a:ext>
            </a:extLst>
          </p:cNvPr>
          <p:cNvSpPr/>
          <p:nvPr/>
        </p:nvSpPr>
        <p:spPr>
          <a:xfrm>
            <a:off x="6812692" y="4786184"/>
            <a:ext cx="926757" cy="69197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7457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تفکر انسانی: رویکرد مدل سازی شناختی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a:t>برای اینکه بگوییم یک برنامه مانند یک انسان فکر می کند، باید بدانیم که انسان ها چگونه فکر می کنند. ما می توانیم در مورد تفکر انسان به سه روش </a:t>
            </a:r>
            <a:r>
              <a:rPr lang="fa-IR" dirty="0" err="1"/>
              <a:t>بیاموزیم</a:t>
            </a:r>
            <a:r>
              <a:rPr lang="fa-IR" dirty="0"/>
              <a:t>:</a:t>
            </a:r>
          </a:p>
          <a:p>
            <a:pPr lvl="1" algn="r" rtl="1"/>
            <a:r>
              <a:rPr lang="fa-IR" dirty="0">
                <a:solidFill>
                  <a:schemeClr val="accent2">
                    <a:lumMod val="75000"/>
                  </a:schemeClr>
                </a:solidFill>
              </a:rPr>
              <a:t>درون نگری </a:t>
            </a:r>
            <a:r>
              <a:rPr lang="fa-IR" dirty="0"/>
              <a:t>- تلاش برای گرفتن افکار خودمان در حین گذشتن.</a:t>
            </a:r>
          </a:p>
          <a:p>
            <a:pPr lvl="1" algn="r" rtl="1"/>
            <a:r>
              <a:rPr lang="fa-IR" dirty="0">
                <a:solidFill>
                  <a:schemeClr val="accent2">
                    <a:lumMod val="75000"/>
                  </a:schemeClr>
                </a:solidFill>
              </a:rPr>
              <a:t>آزمایش های روانشناختی </a:t>
            </a:r>
            <a:r>
              <a:rPr lang="fa-IR" dirty="0"/>
              <a:t>- مشاهده یک فرد در عمل.</a:t>
            </a:r>
          </a:p>
          <a:p>
            <a:pPr lvl="1" algn="r" rtl="1"/>
            <a:r>
              <a:rPr lang="fa-IR" dirty="0">
                <a:solidFill>
                  <a:schemeClr val="accent2">
                    <a:lumMod val="75000"/>
                  </a:schemeClr>
                </a:solidFill>
              </a:rPr>
              <a:t>تصویربرداری مغز </a:t>
            </a:r>
            <a:r>
              <a:rPr lang="fa-IR" dirty="0"/>
              <a:t>- مشاهده مغز در عمل.</a:t>
            </a:r>
          </a:p>
          <a:p>
            <a:pPr algn="r" rtl="1"/>
            <a:r>
              <a:rPr lang="fa-IR" dirty="0"/>
              <a:t>هنگامی که یک نظریه به اندازه کافی دقیق از ذهن داشته باشیم ، بیان نظریه به عنوان یک برنامه رایانه ای امکان پذیر </a:t>
            </a:r>
            <a:r>
              <a:rPr lang="fa-IR" dirty="0" err="1"/>
              <a:t>می‌شود</a:t>
            </a:r>
            <a:r>
              <a:rPr lang="fa-IR" dirty="0"/>
              <a:t>.</a:t>
            </a:r>
          </a:p>
          <a:p>
            <a:pPr algn="r" rtl="1"/>
            <a:r>
              <a:rPr lang="fa-IR" dirty="0"/>
              <a:t>رشته بین رشته ای </a:t>
            </a:r>
            <a:r>
              <a:rPr lang="fa-IR" dirty="0">
                <a:solidFill>
                  <a:schemeClr val="accent2">
                    <a:lumMod val="75000"/>
                  </a:schemeClr>
                </a:solidFill>
              </a:rPr>
              <a:t>علوم شناختی</a:t>
            </a:r>
            <a:r>
              <a:rPr lang="fa-IR" dirty="0"/>
              <a:t>، مدل های کامپیوتری هوش مصنوعی و تکنیک های تجربی روانشناسی را گرد هم </a:t>
            </a:r>
            <a:r>
              <a:rPr lang="fa-IR" dirty="0" err="1"/>
              <a:t>می‌آورد</a:t>
            </a:r>
            <a:r>
              <a:rPr lang="fa-IR" dirty="0"/>
              <a:t> تا نظریه های دقیق و قابل آزمایش ذهن انسان را بسازد</a:t>
            </a:r>
            <a:br>
              <a:rPr lang="fa-IR" dirty="0"/>
            </a:b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7</a:t>
            </a:fld>
            <a:endParaRPr lang="en-US"/>
          </a:p>
        </p:txBody>
      </p:sp>
    </p:spTree>
    <p:extLst>
      <p:ext uri="{BB962C8B-B14F-4D97-AF65-F5344CB8AC3E}">
        <p14:creationId xmlns:p14="http://schemas.microsoft.com/office/powerpoint/2010/main" val="34214767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08A19-F367-9C18-5C0F-F80D39E82E05}"/>
              </a:ext>
            </a:extLst>
          </p:cNvPr>
          <p:cNvSpPr>
            <a:spLocks noGrp="1"/>
          </p:cNvSpPr>
          <p:nvPr>
            <p:ph type="title"/>
          </p:nvPr>
        </p:nvSpPr>
        <p:spPr/>
        <p:txBody>
          <a:bodyPr/>
          <a:lstStyle/>
          <a:p>
            <a:pPr algn="r" rtl="1"/>
            <a:r>
              <a:rPr lang="fa-IR" dirty="0"/>
              <a:t>فرایند حل مسئله</a:t>
            </a:r>
            <a:endParaRPr lang="en-US" dirty="0"/>
          </a:p>
        </p:txBody>
      </p:sp>
      <p:sp>
        <p:nvSpPr>
          <p:cNvPr id="3" name="Content Placeholder 2">
            <a:extLst>
              <a:ext uri="{FF2B5EF4-FFF2-40B4-BE49-F238E27FC236}">
                <a16:creationId xmlns:a16="http://schemas.microsoft.com/office/drawing/2014/main" id="{B3E48A5B-E273-B580-AA52-92E8FFD97BB5}"/>
              </a:ext>
            </a:extLst>
          </p:cNvPr>
          <p:cNvSpPr>
            <a:spLocks noGrp="1"/>
          </p:cNvSpPr>
          <p:nvPr>
            <p:ph idx="1"/>
          </p:nvPr>
        </p:nvSpPr>
        <p:spPr/>
        <p:txBody>
          <a:bodyPr>
            <a:normAutofit/>
          </a:bodyPr>
          <a:lstStyle/>
          <a:p>
            <a:pPr algn="r" rtl="1"/>
            <a:r>
              <a:rPr lang="fa-IR" sz="2000" dirty="0"/>
              <a:t>با این اطلاعات، عامل می تواند این فرآیند حل مسئله چهار مرحله ای را دنبال کند:</a:t>
            </a:r>
          </a:p>
          <a:p>
            <a:pPr marL="800100" lvl="1" indent="-342900" algn="r" rtl="1">
              <a:buFont typeface="+mj-lt"/>
              <a:buAutoNum type="arabicPeriod"/>
            </a:pPr>
            <a:r>
              <a:rPr lang="fa-IR" sz="1800" b="1" dirty="0"/>
              <a:t>فرمول بندی هدف: </a:t>
            </a:r>
            <a:r>
              <a:rPr lang="fa-IR" sz="1800" dirty="0"/>
              <a:t>عامل هدف رسیدن به </a:t>
            </a:r>
            <a:r>
              <a:rPr lang="fa-IR" sz="1800" dirty="0" err="1"/>
              <a:t>بخارست</a:t>
            </a:r>
            <a:r>
              <a:rPr lang="fa-IR" sz="1800" dirty="0"/>
              <a:t> را اتخاذ می کند.</a:t>
            </a:r>
          </a:p>
          <a:p>
            <a:pPr marL="800100" lvl="1" indent="-342900" algn="r" rtl="1">
              <a:buFont typeface="+mj-lt"/>
              <a:buAutoNum type="arabicPeriod"/>
            </a:pPr>
            <a:r>
              <a:rPr lang="fa-IR" sz="1800" b="1" dirty="0"/>
              <a:t>فرمول بندی مسئله: </a:t>
            </a:r>
            <a:r>
              <a:rPr lang="fa-IR" sz="1800" dirty="0"/>
              <a:t>عامل توصیفی از حالات و اقدامات لازم برای رسیدن به هدف - یک مدل انتزاعی از بخش مربوطه جهان - ابداع می کند. </a:t>
            </a:r>
            <a:br>
              <a:rPr lang="fa-IR" sz="1800" dirty="0"/>
            </a:br>
            <a:r>
              <a:rPr lang="fa-IR" sz="1800" dirty="0"/>
              <a:t>برای عامل ما، مدلی خوب این است که اقدامات سفر از یک شهر به یک شهر مجاور را در نظر بگیرید و بنابراین تنها واقعیت در مورد وضعیت جهان که در اثر یک عمل تغییر می کند، شهر فعلی است.</a:t>
            </a:r>
          </a:p>
          <a:p>
            <a:pPr marL="800100" lvl="1" indent="-342900" algn="r" rtl="1">
              <a:buFont typeface="+mj-lt"/>
              <a:buAutoNum type="arabicPeriod"/>
            </a:pPr>
            <a:r>
              <a:rPr lang="fa-IR" sz="1800" b="1" dirty="0"/>
              <a:t>جستجو: </a:t>
            </a:r>
            <a:r>
              <a:rPr lang="fa-IR" sz="1800" dirty="0"/>
              <a:t>قبل از انجام هر اقدامی در دنیای واقعی، عامل دنباله ای از اقدامات را در مدل خود شبیه سازی می کند و </a:t>
            </a:r>
            <a:r>
              <a:rPr lang="fa-IR" sz="1800" dirty="0">
                <a:solidFill>
                  <a:schemeClr val="accent2"/>
                </a:solidFill>
              </a:rPr>
              <a:t>جستجو</a:t>
            </a:r>
            <a:r>
              <a:rPr lang="fa-IR" sz="1800" dirty="0"/>
              <a:t> می کند تا دنباله ای از اقدامات را پیدا کند که به هدف می رسد. چنین دنباله ای را </a:t>
            </a:r>
            <a:r>
              <a:rPr lang="fa-IR" sz="1800" dirty="0">
                <a:solidFill>
                  <a:schemeClr val="accent2"/>
                </a:solidFill>
              </a:rPr>
              <a:t>راه حل </a:t>
            </a:r>
            <a:r>
              <a:rPr lang="fa-IR" sz="1800" dirty="0"/>
              <a:t>می نامند. </a:t>
            </a:r>
            <a:br>
              <a:rPr lang="fa-IR" sz="1800" dirty="0"/>
            </a:br>
            <a:r>
              <a:rPr lang="fa-IR" sz="1800" dirty="0"/>
              <a:t>عامل ممکن است مجبور شود چندین توالی را شبیه سازی کند که به هدف </a:t>
            </a:r>
            <a:r>
              <a:rPr lang="fa-IR" sz="1800" dirty="0" err="1"/>
              <a:t>نمی</a:t>
            </a:r>
            <a:r>
              <a:rPr lang="fa-IR" sz="1800" dirty="0"/>
              <a:t> رسند، اما در نهایت راه </a:t>
            </a:r>
            <a:r>
              <a:rPr lang="fa-IR" sz="1800" dirty="0" err="1"/>
              <a:t>حلی</a:t>
            </a:r>
            <a:r>
              <a:rPr lang="fa-IR" sz="1800" dirty="0"/>
              <a:t> پیدا می کند (مانند رفتن از </a:t>
            </a:r>
            <a:r>
              <a:rPr lang="fa-IR" sz="1800" dirty="0" err="1"/>
              <a:t>آراد</a:t>
            </a:r>
            <a:r>
              <a:rPr lang="fa-IR" sz="1800" dirty="0"/>
              <a:t> به </a:t>
            </a:r>
            <a:r>
              <a:rPr lang="fa-IR" sz="1800" dirty="0" err="1"/>
              <a:t>سیبیو</a:t>
            </a:r>
            <a:r>
              <a:rPr lang="fa-IR" sz="1800" dirty="0"/>
              <a:t> و </a:t>
            </a:r>
            <a:r>
              <a:rPr lang="fa-IR" sz="1800" dirty="0" err="1"/>
              <a:t>فاگاراس</a:t>
            </a:r>
            <a:r>
              <a:rPr lang="fa-IR" sz="1800" dirty="0"/>
              <a:t> به </a:t>
            </a:r>
            <a:r>
              <a:rPr lang="fa-IR" sz="1800" dirty="0" err="1"/>
              <a:t>بخارست</a:t>
            </a:r>
            <a:r>
              <a:rPr lang="fa-IR" sz="1800" dirty="0"/>
              <a:t>)، یا متوجه می شود که هیچ راه </a:t>
            </a:r>
            <a:r>
              <a:rPr lang="fa-IR" sz="1800" dirty="0" err="1"/>
              <a:t>حلی</a:t>
            </a:r>
            <a:r>
              <a:rPr lang="fa-IR" sz="1800" dirty="0"/>
              <a:t> امکان پذیر نیست.</a:t>
            </a:r>
          </a:p>
          <a:p>
            <a:pPr marL="800100" lvl="1" indent="-342900" algn="r" rtl="1">
              <a:buFont typeface="+mj-lt"/>
              <a:buAutoNum type="arabicPeriod"/>
            </a:pPr>
            <a:r>
              <a:rPr lang="fa-IR" sz="1800" b="1" dirty="0"/>
              <a:t>اجرا: </a:t>
            </a:r>
            <a:r>
              <a:rPr lang="fa-IR" sz="1800" dirty="0"/>
              <a:t>عامل اکنون می تواند اقدامات موجود در راه حل را یکی </a:t>
            </a:r>
            <a:r>
              <a:rPr lang="fa-IR" sz="1800" dirty="0" err="1"/>
              <a:t>یکی</a:t>
            </a:r>
            <a:r>
              <a:rPr lang="fa-IR" sz="1800" dirty="0"/>
              <a:t> اجرا کند.</a:t>
            </a:r>
            <a:endParaRPr lang="en-US" sz="1800" dirty="0"/>
          </a:p>
        </p:txBody>
      </p:sp>
      <p:sp>
        <p:nvSpPr>
          <p:cNvPr id="4" name="Slide Number Placeholder 3">
            <a:extLst>
              <a:ext uri="{FF2B5EF4-FFF2-40B4-BE49-F238E27FC236}">
                <a16:creationId xmlns:a16="http://schemas.microsoft.com/office/drawing/2014/main" id="{23CAB609-AE6F-D56D-0221-E2D8468825DB}"/>
              </a:ext>
            </a:extLst>
          </p:cNvPr>
          <p:cNvSpPr>
            <a:spLocks noGrp="1"/>
          </p:cNvSpPr>
          <p:nvPr>
            <p:ph type="sldNum" sz="quarter" idx="12"/>
          </p:nvPr>
        </p:nvSpPr>
        <p:spPr/>
        <p:txBody>
          <a:bodyPr/>
          <a:lstStyle/>
          <a:p>
            <a:fld id="{F614FD8E-2B32-414C-808C-9C3DB6C0E6BF}" type="slidenum">
              <a:rPr lang="en-US" smtClean="0"/>
              <a:t>70</a:t>
            </a:fld>
            <a:endParaRPr lang="en-US"/>
          </a:p>
        </p:txBody>
      </p:sp>
    </p:spTree>
    <p:extLst>
      <p:ext uri="{BB962C8B-B14F-4D97-AF65-F5344CB8AC3E}">
        <p14:creationId xmlns:p14="http://schemas.microsoft.com/office/powerpoint/2010/main" val="26534310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D58C-6B15-E93E-1389-84161A5F76F0}"/>
              </a:ext>
            </a:extLst>
          </p:cNvPr>
          <p:cNvSpPr>
            <a:spLocks noGrp="1"/>
          </p:cNvSpPr>
          <p:nvPr>
            <p:ph type="title"/>
          </p:nvPr>
        </p:nvSpPr>
        <p:spPr/>
        <p:txBody>
          <a:bodyPr/>
          <a:lstStyle/>
          <a:p>
            <a:pPr algn="r" rtl="1"/>
            <a:r>
              <a:rPr lang="fa-IR" dirty="0" err="1"/>
              <a:t>عاملهای</a:t>
            </a:r>
            <a:r>
              <a:rPr lang="fa-IR" dirty="0"/>
              <a:t> حل مسئله</a:t>
            </a:r>
            <a:endParaRPr lang="en-US" dirty="0"/>
          </a:p>
        </p:txBody>
      </p:sp>
      <p:sp>
        <p:nvSpPr>
          <p:cNvPr id="3" name="Content Placeholder 2">
            <a:extLst>
              <a:ext uri="{FF2B5EF4-FFF2-40B4-BE49-F238E27FC236}">
                <a16:creationId xmlns:a16="http://schemas.microsoft.com/office/drawing/2014/main" id="{8E65F11F-2A31-5F58-0320-64262FC89AC4}"/>
              </a:ext>
            </a:extLst>
          </p:cNvPr>
          <p:cNvSpPr>
            <a:spLocks noGrp="1"/>
          </p:cNvSpPr>
          <p:nvPr>
            <p:ph idx="1"/>
          </p:nvPr>
        </p:nvSpPr>
        <p:spPr/>
        <p:txBody>
          <a:bodyPr/>
          <a:lstStyle/>
          <a:p>
            <a:pPr algn="r" rtl="1"/>
            <a:r>
              <a:rPr lang="fa-IR" dirty="0"/>
              <a:t>یک </a:t>
            </a:r>
            <a:r>
              <a:rPr lang="fa-IR" dirty="0" err="1">
                <a:solidFill>
                  <a:schemeClr val="accent2"/>
                </a:solidFill>
              </a:rPr>
              <a:t>مسئله‌ی</a:t>
            </a:r>
            <a:r>
              <a:rPr lang="fa-IR" dirty="0">
                <a:solidFill>
                  <a:schemeClr val="accent2"/>
                </a:solidFill>
              </a:rPr>
              <a:t> جستجو </a:t>
            </a:r>
            <a:r>
              <a:rPr lang="fa-IR" dirty="0"/>
              <a:t>را می توان به صورت رسمی به شرح زیر تعریف کرد:</a:t>
            </a:r>
          </a:p>
          <a:p>
            <a:pPr lvl="1" algn="r" rtl="1"/>
            <a:r>
              <a:rPr lang="fa-IR" dirty="0"/>
              <a:t>مجموعه ای از حالت های احتمالی که محیط می تواند در آن باشد. ما این را </a:t>
            </a:r>
            <a:r>
              <a:rPr lang="fa-IR" dirty="0">
                <a:solidFill>
                  <a:schemeClr val="accent2"/>
                </a:solidFill>
              </a:rPr>
              <a:t>فضای حالت </a:t>
            </a:r>
            <a:r>
              <a:rPr lang="fa-IR" dirty="0"/>
              <a:t>می </a:t>
            </a:r>
            <a:r>
              <a:rPr lang="fa-IR" dirty="0" err="1"/>
              <a:t>نامیم</a:t>
            </a:r>
            <a:r>
              <a:rPr lang="fa-IR" dirty="0"/>
              <a:t>.</a:t>
            </a:r>
          </a:p>
          <a:p>
            <a:pPr lvl="1" algn="r" rtl="1"/>
            <a:r>
              <a:rPr lang="fa-IR" dirty="0">
                <a:solidFill>
                  <a:schemeClr val="accent2"/>
                </a:solidFill>
              </a:rPr>
              <a:t>حالت اولیه ای </a:t>
            </a:r>
            <a:r>
              <a:rPr lang="fa-IR" dirty="0"/>
              <a:t>که عامل در آن شروع می شود. به عنوان مثال: </a:t>
            </a:r>
            <a:r>
              <a:rPr lang="fa-IR" dirty="0" err="1"/>
              <a:t>آراد</a:t>
            </a:r>
            <a:r>
              <a:rPr lang="fa-IR" dirty="0"/>
              <a:t>.</a:t>
            </a:r>
          </a:p>
          <a:p>
            <a:pPr lvl="1" algn="r" rtl="1"/>
            <a:r>
              <a:rPr lang="fa-IR" dirty="0"/>
              <a:t>مجموعه ای از یک یا چند </a:t>
            </a:r>
            <a:r>
              <a:rPr lang="fa-IR" dirty="0">
                <a:solidFill>
                  <a:schemeClr val="accent2"/>
                </a:solidFill>
              </a:rPr>
              <a:t>حالت هدف</a:t>
            </a:r>
            <a:r>
              <a:rPr lang="fa-IR" dirty="0"/>
              <a:t>. گاهی اوقات یک حالت هدف وجود دارد (به عنوان مثال، </a:t>
            </a:r>
            <a:r>
              <a:rPr lang="fa-IR" dirty="0" err="1"/>
              <a:t>بخارست</a:t>
            </a:r>
            <a:r>
              <a:rPr lang="fa-IR" dirty="0"/>
              <a:t>)، گاهی اوقات مجموعه کوچکی از حالت های هدف جایگزین وجود دارد، و گاهی اوقات هدف توسط یک ویژگی تعریف می شود که برای بسیاری از حالت ها اعمال می شود (به طور بالقوه یک عدد بی نهایت)</a:t>
            </a:r>
          </a:p>
          <a:p>
            <a:pPr lvl="1" algn="r" rtl="1"/>
            <a:r>
              <a:rPr lang="fa-IR" dirty="0">
                <a:solidFill>
                  <a:schemeClr val="accent2"/>
                </a:solidFill>
              </a:rPr>
              <a:t>اقدامات</a:t>
            </a:r>
            <a:r>
              <a:rPr lang="fa-IR" dirty="0"/>
              <a:t> موجود برای عامل. با توجه به حالتی مانند </a:t>
            </a:r>
            <a:r>
              <a:rPr lang="en-US" dirty="0"/>
              <a:t>s</a:t>
            </a:r>
            <a:r>
              <a:rPr lang="fa-IR" dirty="0"/>
              <a:t>، </a:t>
            </a:r>
            <a:r>
              <a:rPr lang="en-US" dirty="0"/>
              <a:t>ACTIONS(s) </a:t>
            </a:r>
            <a:r>
              <a:rPr lang="fa-IR" dirty="0"/>
              <a:t> مجموعه محدودی از اقدامات را </a:t>
            </a:r>
            <a:r>
              <a:rPr lang="fa-IR" dirty="0" err="1"/>
              <a:t>برمی</a:t>
            </a:r>
            <a:r>
              <a:rPr lang="fa-IR" dirty="0"/>
              <a:t> گرداند که می تواند در حالت </a:t>
            </a:r>
            <a:r>
              <a:rPr lang="en-US" dirty="0"/>
              <a:t>s</a:t>
            </a:r>
            <a:r>
              <a:rPr lang="fa-IR" dirty="0"/>
              <a:t> اجرا شود ما می گوییم که هر یک از این اقدامات در حالت </a:t>
            </a:r>
            <a:r>
              <a:rPr lang="en-US" dirty="0"/>
              <a:t>s</a:t>
            </a:r>
            <a:r>
              <a:rPr lang="fa-IR" dirty="0"/>
              <a:t> </a:t>
            </a:r>
            <a:r>
              <a:rPr lang="fa-IR" dirty="0">
                <a:solidFill>
                  <a:schemeClr val="accent2"/>
                </a:solidFill>
              </a:rPr>
              <a:t>امکان پذیر </a:t>
            </a:r>
            <a:r>
              <a:rPr lang="fa-IR" dirty="0"/>
              <a:t>است.</a:t>
            </a:r>
          </a:p>
          <a:p>
            <a:pPr lvl="1" algn="r" rtl="1"/>
            <a:endParaRPr lang="fa-IR" dirty="0"/>
          </a:p>
          <a:p>
            <a:pPr lvl="1" algn="r" rtl="1"/>
            <a:r>
              <a:rPr lang="fa-IR" dirty="0"/>
              <a:t>یک </a:t>
            </a:r>
            <a:r>
              <a:rPr lang="fa-IR" dirty="0">
                <a:solidFill>
                  <a:schemeClr val="accent2"/>
                </a:solidFill>
              </a:rPr>
              <a:t>مدل انتقال</a:t>
            </a:r>
            <a:r>
              <a:rPr lang="fa-IR" dirty="0"/>
              <a:t>، که توضیح می دهد هر عمل چه کاری انجام می دهد. </a:t>
            </a:r>
            <a:r>
              <a:rPr lang="en-US" dirty="0"/>
              <a:t>RESULT(</a:t>
            </a:r>
            <a:r>
              <a:rPr lang="en-US" dirty="0" err="1"/>
              <a:t>s,a</a:t>
            </a:r>
            <a:r>
              <a:rPr lang="en-US" dirty="0"/>
              <a:t>)</a:t>
            </a:r>
            <a:r>
              <a:rPr lang="fa-IR" dirty="0"/>
              <a:t> </a:t>
            </a:r>
            <a:r>
              <a:rPr lang="en-US" dirty="0"/>
              <a:t> </a:t>
            </a:r>
            <a:r>
              <a:rPr lang="fa-IR" dirty="0"/>
              <a:t>حالتی را </a:t>
            </a:r>
            <a:r>
              <a:rPr lang="fa-IR" dirty="0" err="1"/>
              <a:t>برمی</a:t>
            </a:r>
            <a:r>
              <a:rPr lang="fa-IR" dirty="0"/>
              <a:t> گرداند که از انجام عمل </a:t>
            </a:r>
            <a:r>
              <a:rPr lang="en-US" dirty="0"/>
              <a:t>a</a:t>
            </a:r>
            <a:r>
              <a:rPr lang="fa-IR" dirty="0"/>
              <a:t> در حالت </a:t>
            </a:r>
            <a:r>
              <a:rPr lang="en-US" dirty="0"/>
              <a:t>s</a:t>
            </a:r>
            <a:r>
              <a:rPr lang="fa-IR" dirty="0"/>
              <a:t> </a:t>
            </a:r>
            <a:r>
              <a:rPr lang="en-US" dirty="0"/>
              <a:t> </a:t>
            </a:r>
            <a:r>
              <a:rPr lang="fa-IR" dirty="0"/>
              <a:t>حاصل می شود</a:t>
            </a:r>
            <a:endParaRPr lang="en-US" dirty="0"/>
          </a:p>
        </p:txBody>
      </p:sp>
      <p:sp>
        <p:nvSpPr>
          <p:cNvPr id="4" name="Slide Number Placeholder 3">
            <a:extLst>
              <a:ext uri="{FF2B5EF4-FFF2-40B4-BE49-F238E27FC236}">
                <a16:creationId xmlns:a16="http://schemas.microsoft.com/office/drawing/2014/main" id="{A8CD99A9-6748-E444-46D2-E23478FE64B4}"/>
              </a:ext>
            </a:extLst>
          </p:cNvPr>
          <p:cNvSpPr>
            <a:spLocks noGrp="1"/>
          </p:cNvSpPr>
          <p:nvPr>
            <p:ph type="sldNum" sz="quarter" idx="12"/>
          </p:nvPr>
        </p:nvSpPr>
        <p:spPr/>
        <p:txBody>
          <a:bodyPr/>
          <a:lstStyle/>
          <a:p>
            <a:fld id="{F614FD8E-2B32-414C-808C-9C3DB6C0E6BF}" type="slidenum">
              <a:rPr lang="en-US" smtClean="0"/>
              <a:t>71</a:t>
            </a:fld>
            <a:endParaRPr lang="en-US"/>
          </a:p>
        </p:txBody>
      </p:sp>
      <p:pic>
        <p:nvPicPr>
          <p:cNvPr id="5" name="Picture 4">
            <a:extLst>
              <a:ext uri="{FF2B5EF4-FFF2-40B4-BE49-F238E27FC236}">
                <a16:creationId xmlns:a16="http://schemas.microsoft.com/office/drawing/2014/main" id="{F3BB57BC-DA5F-9119-C2EC-98903D76731E}"/>
              </a:ext>
            </a:extLst>
          </p:cNvPr>
          <p:cNvPicPr>
            <a:picLocks noChangeAspect="1"/>
          </p:cNvPicPr>
          <p:nvPr/>
        </p:nvPicPr>
        <p:blipFill>
          <a:blip r:embed="rId2"/>
          <a:stretch>
            <a:fillRect/>
          </a:stretch>
        </p:blipFill>
        <p:spPr>
          <a:xfrm>
            <a:off x="2826041" y="4774576"/>
            <a:ext cx="4439270" cy="323895"/>
          </a:xfrm>
          <a:prstGeom prst="rect">
            <a:avLst/>
          </a:prstGeom>
        </p:spPr>
      </p:pic>
      <p:pic>
        <p:nvPicPr>
          <p:cNvPr id="6" name="Picture 5">
            <a:extLst>
              <a:ext uri="{FF2B5EF4-FFF2-40B4-BE49-F238E27FC236}">
                <a16:creationId xmlns:a16="http://schemas.microsoft.com/office/drawing/2014/main" id="{191D55A7-1869-EEC4-E74C-4491207B93E9}"/>
              </a:ext>
            </a:extLst>
          </p:cNvPr>
          <p:cNvPicPr>
            <a:picLocks noChangeAspect="1"/>
          </p:cNvPicPr>
          <p:nvPr/>
        </p:nvPicPr>
        <p:blipFill>
          <a:blip r:embed="rId3"/>
          <a:stretch>
            <a:fillRect/>
          </a:stretch>
        </p:blipFill>
        <p:spPr>
          <a:xfrm>
            <a:off x="4845844" y="5501590"/>
            <a:ext cx="2772162" cy="409632"/>
          </a:xfrm>
          <a:prstGeom prst="rect">
            <a:avLst/>
          </a:prstGeom>
        </p:spPr>
      </p:pic>
    </p:spTree>
    <p:extLst>
      <p:ext uri="{BB962C8B-B14F-4D97-AF65-F5344CB8AC3E}">
        <p14:creationId xmlns:p14="http://schemas.microsoft.com/office/powerpoint/2010/main" val="31681031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D58C-6B15-E93E-1389-84161A5F76F0}"/>
              </a:ext>
            </a:extLst>
          </p:cNvPr>
          <p:cNvSpPr>
            <a:spLocks noGrp="1"/>
          </p:cNvSpPr>
          <p:nvPr>
            <p:ph type="title"/>
          </p:nvPr>
        </p:nvSpPr>
        <p:spPr/>
        <p:txBody>
          <a:bodyPr/>
          <a:lstStyle/>
          <a:p>
            <a:pPr algn="r" rtl="1"/>
            <a:r>
              <a:rPr lang="fa-IR" dirty="0" err="1"/>
              <a:t>عاملهای</a:t>
            </a:r>
            <a:r>
              <a:rPr lang="fa-IR" dirty="0"/>
              <a:t> حل مسئله</a:t>
            </a:r>
            <a:endParaRPr lang="en-US" dirty="0"/>
          </a:p>
        </p:txBody>
      </p:sp>
      <p:sp>
        <p:nvSpPr>
          <p:cNvPr id="3" name="Content Placeholder 2">
            <a:extLst>
              <a:ext uri="{FF2B5EF4-FFF2-40B4-BE49-F238E27FC236}">
                <a16:creationId xmlns:a16="http://schemas.microsoft.com/office/drawing/2014/main" id="{8E65F11F-2A31-5F58-0320-64262FC89AC4}"/>
              </a:ext>
            </a:extLst>
          </p:cNvPr>
          <p:cNvSpPr>
            <a:spLocks noGrp="1"/>
          </p:cNvSpPr>
          <p:nvPr>
            <p:ph idx="1"/>
          </p:nvPr>
        </p:nvSpPr>
        <p:spPr/>
        <p:txBody>
          <a:bodyPr/>
          <a:lstStyle/>
          <a:p>
            <a:pPr lvl="1" algn="r" rtl="1"/>
            <a:r>
              <a:rPr lang="fa-IR" dirty="0"/>
              <a:t>یک </a:t>
            </a:r>
            <a:r>
              <a:rPr lang="fa-IR" dirty="0">
                <a:solidFill>
                  <a:schemeClr val="accent2"/>
                </a:solidFill>
              </a:rPr>
              <a:t>تابع هزینه </a:t>
            </a:r>
            <a:r>
              <a:rPr lang="fa-IR" dirty="0"/>
              <a:t>عمل که با </a:t>
            </a:r>
            <a:r>
              <a:rPr lang="en-US" dirty="0"/>
              <a:t>ACTION-COST(</a:t>
            </a:r>
            <a:r>
              <a:rPr lang="en-US" dirty="0" err="1"/>
              <a:t>s,a,s</a:t>
            </a:r>
            <a:r>
              <a:rPr lang="en-US" dirty="0"/>
              <a:t>’)</a:t>
            </a:r>
            <a:r>
              <a:rPr lang="fa-IR" dirty="0"/>
              <a:t> نشان داده می شود. هزینه عددی انجام عمل </a:t>
            </a:r>
            <a:r>
              <a:rPr lang="en-US" dirty="0"/>
              <a:t>a</a:t>
            </a:r>
            <a:r>
              <a:rPr lang="fa-IR" dirty="0"/>
              <a:t> در حالت </a:t>
            </a:r>
            <a:r>
              <a:rPr lang="en-US" dirty="0"/>
              <a:t>s</a:t>
            </a:r>
            <a:r>
              <a:rPr lang="fa-IR" dirty="0"/>
              <a:t> برای رسیدن به حالت </a:t>
            </a:r>
            <a:r>
              <a:rPr lang="en-US" dirty="0"/>
              <a:t>s’</a:t>
            </a:r>
            <a:r>
              <a:rPr lang="fa-IR" dirty="0"/>
              <a:t> را محاسبه می کند.</a:t>
            </a:r>
            <a:br>
              <a:rPr lang="fa-IR" dirty="0"/>
            </a:br>
            <a:r>
              <a:rPr lang="fa-IR" dirty="0"/>
              <a:t>یک عامل حل مسئله باید از یک تابع هزینه استفاده کند که معیار عملکرد خود را منعکس کند. به عنوان مثال، برای عامل </a:t>
            </a:r>
            <a:r>
              <a:rPr lang="fa-IR" dirty="0" err="1"/>
              <a:t>مسیریابی</a:t>
            </a:r>
            <a:r>
              <a:rPr lang="fa-IR" dirty="0"/>
              <a:t>، هزینه یک عمل ممکن است طول مسیر یا زمان لازم برای طی مسیر باشد.</a:t>
            </a:r>
          </a:p>
          <a:p>
            <a:pPr algn="r" rtl="1"/>
            <a:r>
              <a:rPr lang="fa-IR" dirty="0"/>
              <a:t>دنباله ای از اقدامات یک مسیر را تشکیل می دهد و </a:t>
            </a:r>
            <a:r>
              <a:rPr lang="fa-IR" dirty="0">
                <a:solidFill>
                  <a:schemeClr val="accent2"/>
                </a:solidFill>
              </a:rPr>
              <a:t>راه حل </a:t>
            </a:r>
            <a:r>
              <a:rPr lang="fa-IR" dirty="0"/>
              <a:t>مسیری از حالت اولیه به حالت هدف است. </a:t>
            </a:r>
          </a:p>
          <a:p>
            <a:pPr algn="r" rtl="1"/>
            <a:r>
              <a:rPr lang="fa-IR" dirty="0"/>
              <a:t>ما فرض می کنیم که هزینه های اقدام افزودنی هستند. یعنی هزینه کل یک مسیر مجموع هزینه های اقدام فردی است. یک راه حل بهینه کمترین هزینه مسیر را در بین همه راه حل ها دارد.</a:t>
            </a:r>
          </a:p>
          <a:p>
            <a:pPr algn="r" rtl="1"/>
            <a:r>
              <a:rPr lang="fa-IR" dirty="0">
                <a:solidFill>
                  <a:schemeClr val="accent2"/>
                </a:solidFill>
              </a:rPr>
              <a:t>فضای حالت </a:t>
            </a:r>
            <a:r>
              <a:rPr lang="fa-IR" dirty="0"/>
              <a:t>را می توان به صورت نموداری نشان داد که در آن رئوس حالت هستند و لبه های هدایت شده بین آنها کنش هستند.</a:t>
            </a:r>
            <a:endParaRPr lang="en-US" dirty="0"/>
          </a:p>
        </p:txBody>
      </p:sp>
      <p:sp>
        <p:nvSpPr>
          <p:cNvPr id="4" name="Slide Number Placeholder 3">
            <a:extLst>
              <a:ext uri="{FF2B5EF4-FFF2-40B4-BE49-F238E27FC236}">
                <a16:creationId xmlns:a16="http://schemas.microsoft.com/office/drawing/2014/main" id="{A8CD99A9-6748-E444-46D2-E23478FE64B4}"/>
              </a:ext>
            </a:extLst>
          </p:cNvPr>
          <p:cNvSpPr>
            <a:spLocks noGrp="1"/>
          </p:cNvSpPr>
          <p:nvPr>
            <p:ph type="sldNum" sz="quarter" idx="12"/>
          </p:nvPr>
        </p:nvSpPr>
        <p:spPr/>
        <p:txBody>
          <a:bodyPr/>
          <a:lstStyle/>
          <a:p>
            <a:fld id="{F614FD8E-2B32-414C-808C-9C3DB6C0E6BF}" type="slidenum">
              <a:rPr lang="en-US" smtClean="0"/>
              <a:t>72</a:t>
            </a:fld>
            <a:endParaRPr lang="en-US"/>
          </a:p>
        </p:txBody>
      </p:sp>
    </p:spTree>
    <p:extLst>
      <p:ext uri="{BB962C8B-B14F-4D97-AF65-F5344CB8AC3E}">
        <p14:creationId xmlns:p14="http://schemas.microsoft.com/office/powerpoint/2010/main" val="38676978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D58C-6B15-E93E-1389-84161A5F76F0}"/>
              </a:ext>
            </a:extLst>
          </p:cNvPr>
          <p:cNvSpPr>
            <a:spLocks noGrp="1"/>
          </p:cNvSpPr>
          <p:nvPr>
            <p:ph type="title"/>
          </p:nvPr>
        </p:nvSpPr>
        <p:spPr/>
        <p:txBody>
          <a:bodyPr/>
          <a:lstStyle/>
          <a:p>
            <a:pPr algn="r" rtl="1"/>
            <a:r>
              <a:rPr lang="fa-IR" dirty="0"/>
              <a:t>مسائل نمونه: </a:t>
            </a:r>
            <a:r>
              <a:rPr lang="fa-IR" sz="3600" dirty="0"/>
              <a:t>دنیای </a:t>
            </a:r>
            <a:r>
              <a:rPr lang="fa-IR" sz="3600" dirty="0" err="1"/>
              <a:t>جاروبرقی</a:t>
            </a:r>
            <a:endParaRPr lang="en-US" dirty="0"/>
          </a:p>
        </p:txBody>
      </p:sp>
      <p:sp>
        <p:nvSpPr>
          <p:cNvPr id="3" name="Content Placeholder 2">
            <a:extLst>
              <a:ext uri="{FF2B5EF4-FFF2-40B4-BE49-F238E27FC236}">
                <a16:creationId xmlns:a16="http://schemas.microsoft.com/office/drawing/2014/main" id="{8E65F11F-2A31-5F58-0320-64262FC89AC4}"/>
              </a:ext>
            </a:extLst>
          </p:cNvPr>
          <p:cNvSpPr>
            <a:spLocks noGrp="1"/>
          </p:cNvSpPr>
          <p:nvPr>
            <p:ph idx="1"/>
          </p:nvPr>
        </p:nvSpPr>
        <p:spPr>
          <a:xfrm>
            <a:off x="8578148" y="2133600"/>
            <a:ext cx="2926464" cy="3777622"/>
          </a:xfrm>
        </p:spPr>
        <p:txBody>
          <a:bodyPr>
            <a:normAutofit/>
          </a:bodyPr>
          <a:lstStyle/>
          <a:p>
            <a:pPr algn="r" rtl="1"/>
            <a:endParaRPr lang="en-US" dirty="0"/>
          </a:p>
        </p:txBody>
      </p:sp>
      <p:sp>
        <p:nvSpPr>
          <p:cNvPr id="4" name="Slide Number Placeholder 3">
            <a:extLst>
              <a:ext uri="{FF2B5EF4-FFF2-40B4-BE49-F238E27FC236}">
                <a16:creationId xmlns:a16="http://schemas.microsoft.com/office/drawing/2014/main" id="{A8CD99A9-6748-E444-46D2-E23478FE64B4}"/>
              </a:ext>
            </a:extLst>
          </p:cNvPr>
          <p:cNvSpPr>
            <a:spLocks noGrp="1"/>
          </p:cNvSpPr>
          <p:nvPr>
            <p:ph type="sldNum" sz="quarter" idx="12"/>
          </p:nvPr>
        </p:nvSpPr>
        <p:spPr/>
        <p:txBody>
          <a:bodyPr/>
          <a:lstStyle/>
          <a:p>
            <a:fld id="{F614FD8E-2B32-414C-808C-9C3DB6C0E6BF}" type="slidenum">
              <a:rPr lang="en-US" smtClean="0"/>
              <a:t>73</a:t>
            </a:fld>
            <a:endParaRPr lang="en-US"/>
          </a:p>
        </p:txBody>
      </p:sp>
      <p:pic>
        <p:nvPicPr>
          <p:cNvPr id="6" name="Picture 5">
            <a:extLst>
              <a:ext uri="{FF2B5EF4-FFF2-40B4-BE49-F238E27FC236}">
                <a16:creationId xmlns:a16="http://schemas.microsoft.com/office/drawing/2014/main" id="{6EDFFA3F-D98B-5D56-49FD-D15C48A9ED5B}"/>
              </a:ext>
            </a:extLst>
          </p:cNvPr>
          <p:cNvPicPr>
            <a:picLocks noChangeAspect="1"/>
          </p:cNvPicPr>
          <p:nvPr/>
        </p:nvPicPr>
        <p:blipFill>
          <a:blip r:embed="rId2"/>
          <a:stretch>
            <a:fillRect/>
          </a:stretch>
        </p:blipFill>
        <p:spPr>
          <a:xfrm>
            <a:off x="1995115" y="1685932"/>
            <a:ext cx="8495771" cy="4225290"/>
          </a:xfrm>
          <a:prstGeom prst="rect">
            <a:avLst/>
          </a:prstGeom>
        </p:spPr>
      </p:pic>
    </p:spTree>
    <p:extLst>
      <p:ext uri="{BB962C8B-B14F-4D97-AF65-F5344CB8AC3E}">
        <p14:creationId xmlns:p14="http://schemas.microsoft.com/office/powerpoint/2010/main" val="16545802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50BAC-3FDD-B051-6E32-C0159E4DF22C}"/>
              </a:ext>
            </a:extLst>
          </p:cNvPr>
          <p:cNvSpPr>
            <a:spLocks noGrp="1"/>
          </p:cNvSpPr>
          <p:nvPr>
            <p:ph type="title"/>
          </p:nvPr>
        </p:nvSpPr>
        <p:spPr/>
        <p:txBody>
          <a:bodyPr/>
          <a:lstStyle/>
          <a:p>
            <a:pPr algn="r" rtl="1"/>
            <a:r>
              <a:rPr lang="fa-IR" dirty="0"/>
              <a:t>مسائل نمونه: </a:t>
            </a:r>
            <a:r>
              <a:rPr lang="fa-IR" sz="3600" dirty="0"/>
              <a:t>دنیای </a:t>
            </a:r>
            <a:r>
              <a:rPr lang="fa-IR" sz="3600" dirty="0" err="1"/>
              <a:t>جاروبرقی</a:t>
            </a:r>
            <a:endParaRPr lang="en-US" dirty="0"/>
          </a:p>
        </p:txBody>
      </p:sp>
      <p:sp>
        <p:nvSpPr>
          <p:cNvPr id="3" name="Content Placeholder 2">
            <a:extLst>
              <a:ext uri="{FF2B5EF4-FFF2-40B4-BE49-F238E27FC236}">
                <a16:creationId xmlns:a16="http://schemas.microsoft.com/office/drawing/2014/main" id="{60B6FC72-1980-AD0F-8B43-3F45C2A9E296}"/>
              </a:ext>
            </a:extLst>
          </p:cNvPr>
          <p:cNvSpPr>
            <a:spLocks noGrp="1"/>
          </p:cNvSpPr>
          <p:nvPr>
            <p:ph idx="1"/>
          </p:nvPr>
        </p:nvSpPr>
        <p:spPr/>
        <p:txBody>
          <a:bodyPr/>
          <a:lstStyle/>
          <a:p>
            <a:pPr algn="r" rtl="1"/>
            <a:r>
              <a:rPr lang="fa-IR" sz="1800" b="1" dirty="0"/>
              <a:t>حالات</a:t>
            </a:r>
            <a:r>
              <a:rPr lang="fa-IR" sz="1800" dirty="0"/>
              <a:t>: یک حالت از جهان می گوید که کدام اشیا در کدام سلول ها هستند. برای دنیای </a:t>
            </a:r>
            <a:r>
              <a:rPr lang="fa-IR" sz="1800" dirty="0" err="1"/>
              <a:t>جاروبرقی</a:t>
            </a:r>
            <a:r>
              <a:rPr lang="fa-IR" sz="1800" dirty="0"/>
              <a:t>، اشیا شامل خود عامل و هر نوع کثیفی است. در نسخه ساده دو سلولی، عامل می تواند در یکی از دو سلول باشد و هر سلول می تواند حاوی کثیفی باشد یا نه، بنابراین در کل 2*2*2= 8 حالت وجود دارد. بطور کلی اگر هر سلول </a:t>
            </a:r>
            <a:r>
              <a:rPr lang="en-US" sz="1800" dirty="0"/>
              <a:t>n</a:t>
            </a:r>
            <a:r>
              <a:rPr lang="fa-IR" sz="1800" dirty="0"/>
              <a:t> سلول وجود داشته باشد </a:t>
            </a:r>
            <a:r>
              <a:rPr lang="en-US" sz="1800" dirty="0"/>
              <a:t>2</a:t>
            </a:r>
            <a:r>
              <a:rPr lang="en-US" sz="1800" baseline="30000" dirty="0"/>
              <a:t>n</a:t>
            </a:r>
            <a:r>
              <a:rPr lang="fa-IR" sz="1800" dirty="0"/>
              <a:t> حالت وجود خواهد داشت</a:t>
            </a:r>
          </a:p>
          <a:p>
            <a:pPr algn="r" rtl="1"/>
            <a:r>
              <a:rPr lang="fa-IR" b="1" dirty="0"/>
              <a:t>حالت اولیه</a:t>
            </a:r>
            <a:r>
              <a:rPr lang="fa-IR" dirty="0"/>
              <a:t>: هر حالت را می توان به عنوان حالت اولیه تعیین کرد</a:t>
            </a:r>
          </a:p>
          <a:p>
            <a:pPr algn="r" rtl="1"/>
            <a:r>
              <a:rPr lang="fa-IR" b="1" dirty="0"/>
              <a:t>اقدامات</a:t>
            </a:r>
            <a:r>
              <a:rPr lang="fa-IR" dirty="0"/>
              <a:t>: در دنیای دو سلولی ما سه عمل را تعریف کردیم: تمیزکردن ، حرکت به چپ و حرکت به راست.</a:t>
            </a:r>
          </a:p>
          <a:p>
            <a:pPr algn="r" rtl="1"/>
            <a:r>
              <a:rPr lang="fa-IR" b="1" dirty="0"/>
              <a:t>مدل انتقال</a:t>
            </a:r>
            <a:r>
              <a:rPr lang="fa-IR" dirty="0"/>
              <a:t>: تمیزکردن هرگونه کثیفی را از سلول عامل پاک می کند. حرکت عامل به راست یا چپ آن را یک سلول حرکت می دهد، مگر اینکه به دیوار برخورد کند، در این صورت عمل هیچ تاثیری ندارد. </a:t>
            </a:r>
          </a:p>
          <a:p>
            <a:pPr algn="r" rtl="1"/>
            <a:r>
              <a:rPr lang="fa-IR" b="1" dirty="0"/>
              <a:t>حالت های هدف: </a:t>
            </a:r>
            <a:r>
              <a:rPr lang="fa-IR" dirty="0"/>
              <a:t>حالاتی که در آن هر سلول پاک است</a:t>
            </a:r>
          </a:p>
          <a:p>
            <a:pPr algn="r" rtl="1"/>
            <a:r>
              <a:rPr lang="fa-IR" b="1" dirty="0"/>
              <a:t>هزینه اعمال: </a:t>
            </a:r>
            <a:r>
              <a:rPr lang="fa-IR" dirty="0"/>
              <a:t>هزینه هر کنش برابر است با 1.</a:t>
            </a:r>
            <a:endParaRPr lang="en-US" dirty="0"/>
          </a:p>
        </p:txBody>
      </p:sp>
      <p:sp>
        <p:nvSpPr>
          <p:cNvPr id="4" name="Slide Number Placeholder 3">
            <a:extLst>
              <a:ext uri="{FF2B5EF4-FFF2-40B4-BE49-F238E27FC236}">
                <a16:creationId xmlns:a16="http://schemas.microsoft.com/office/drawing/2014/main" id="{2FD899CD-C7D2-7E99-7061-869F01DBE9E7}"/>
              </a:ext>
            </a:extLst>
          </p:cNvPr>
          <p:cNvSpPr>
            <a:spLocks noGrp="1"/>
          </p:cNvSpPr>
          <p:nvPr>
            <p:ph type="sldNum" sz="quarter" idx="12"/>
          </p:nvPr>
        </p:nvSpPr>
        <p:spPr/>
        <p:txBody>
          <a:bodyPr/>
          <a:lstStyle/>
          <a:p>
            <a:fld id="{F614FD8E-2B32-414C-808C-9C3DB6C0E6BF}" type="slidenum">
              <a:rPr lang="en-US" smtClean="0"/>
              <a:t>74</a:t>
            </a:fld>
            <a:endParaRPr lang="en-US"/>
          </a:p>
        </p:txBody>
      </p:sp>
    </p:spTree>
    <p:extLst>
      <p:ext uri="{BB962C8B-B14F-4D97-AF65-F5344CB8AC3E}">
        <p14:creationId xmlns:p14="http://schemas.microsoft.com/office/powerpoint/2010/main" val="14628803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50BAC-3FDD-B051-6E32-C0159E4DF22C}"/>
              </a:ext>
            </a:extLst>
          </p:cNvPr>
          <p:cNvSpPr>
            <a:spLocks noGrp="1"/>
          </p:cNvSpPr>
          <p:nvPr>
            <p:ph type="title"/>
          </p:nvPr>
        </p:nvSpPr>
        <p:spPr/>
        <p:txBody>
          <a:bodyPr/>
          <a:lstStyle/>
          <a:p>
            <a:pPr algn="r" rtl="1"/>
            <a:r>
              <a:rPr lang="fa-IR" dirty="0"/>
              <a:t>مسائل نمونه: </a:t>
            </a:r>
            <a:r>
              <a:rPr lang="fa-IR" sz="3600" dirty="0" err="1"/>
              <a:t>پازل</a:t>
            </a:r>
            <a:r>
              <a:rPr lang="fa-IR" sz="3600" dirty="0"/>
              <a:t> 8</a:t>
            </a:r>
            <a:endParaRPr lang="en-US" dirty="0"/>
          </a:p>
        </p:txBody>
      </p:sp>
      <p:sp>
        <p:nvSpPr>
          <p:cNvPr id="3" name="Content Placeholder 2">
            <a:extLst>
              <a:ext uri="{FF2B5EF4-FFF2-40B4-BE49-F238E27FC236}">
                <a16:creationId xmlns:a16="http://schemas.microsoft.com/office/drawing/2014/main" id="{60B6FC72-1980-AD0F-8B43-3F45C2A9E296}"/>
              </a:ext>
            </a:extLst>
          </p:cNvPr>
          <p:cNvSpPr>
            <a:spLocks noGrp="1"/>
          </p:cNvSpPr>
          <p:nvPr>
            <p:ph idx="1"/>
          </p:nvPr>
        </p:nvSpPr>
        <p:spPr>
          <a:xfrm>
            <a:off x="6963720" y="2133600"/>
            <a:ext cx="4540891" cy="3777622"/>
          </a:xfrm>
        </p:spPr>
        <p:txBody>
          <a:bodyPr/>
          <a:lstStyle/>
          <a:p>
            <a:pPr algn="r" rtl="1"/>
            <a:r>
              <a:rPr lang="fa-IR" dirty="0"/>
              <a:t>8-پازل از یک شبکه 3*3 با هشت کاشی شماره گذاری شده و یک فضای خالی و 15-پازل روی یک شبکه 4*4 تشکیل می شود.</a:t>
            </a:r>
          </a:p>
          <a:p>
            <a:pPr algn="r" rtl="1"/>
            <a:r>
              <a:rPr lang="fa-IR" dirty="0"/>
              <a:t>هدف رسیدن به یک حالت هدف مشخص است، مانند آنچه در سمت راست شکل نشان داده شده است.</a:t>
            </a:r>
            <a:endParaRPr lang="en-US" dirty="0"/>
          </a:p>
        </p:txBody>
      </p:sp>
      <p:sp>
        <p:nvSpPr>
          <p:cNvPr id="4" name="Slide Number Placeholder 3">
            <a:extLst>
              <a:ext uri="{FF2B5EF4-FFF2-40B4-BE49-F238E27FC236}">
                <a16:creationId xmlns:a16="http://schemas.microsoft.com/office/drawing/2014/main" id="{2FD899CD-C7D2-7E99-7061-869F01DBE9E7}"/>
              </a:ext>
            </a:extLst>
          </p:cNvPr>
          <p:cNvSpPr>
            <a:spLocks noGrp="1"/>
          </p:cNvSpPr>
          <p:nvPr>
            <p:ph type="sldNum" sz="quarter" idx="12"/>
          </p:nvPr>
        </p:nvSpPr>
        <p:spPr/>
        <p:txBody>
          <a:bodyPr/>
          <a:lstStyle/>
          <a:p>
            <a:fld id="{F614FD8E-2B32-414C-808C-9C3DB6C0E6BF}" type="slidenum">
              <a:rPr lang="en-US" smtClean="0"/>
              <a:t>75</a:t>
            </a:fld>
            <a:endParaRPr lang="en-US"/>
          </a:p>
        </p:txBody>
      </p:sp>
      <p:pic>
        <p:nvPicPr>
          <p:cNvPr id="5" name="Picture 4">
            <a:extLst>
              <a:ext uri="{FF2B5EF4-FFF2-40B4-BE49-F238E27FC236}">
                <a16:creationId xmlns:a16="http://schemas.microsoft.com/office/drawing/2014/main" id="{01AA8204-46F2-E573-1733-B4548B9F686C}"/>
              </a:ext>
            </a:extLst>
          </p:cNvPr>
          <p:cNvPicPr>
            <a:picLocks noChangeAspect="1"/>
          </p:cNvPicPr>
          <p:nvPr/>
        </p:nvPicPr>
        <p:blipFill>
          <a:blip r:embed="rId2"/>
          <a:stretch>
            <a:fillRect/>
          </a:stretch>
        </p:blipFill>
        <p:spPr>
          <a:xfrm>
            <a:off x="1311579" y="2133600"/>
            <a:ext cx="5652142" cy="2996848"/>
          </a:xfrm>
          <a:prstGeom prst="rect">
            <a:avLst/>
          </a:prstGeom>
        </p:spPr>
      </p:pic>
    </p:spTree>
    <p:extLst>
      <p:ext uri="{BB962C8B-B14F-4D97-AF65-F5344CB8AC3E}">
        <p14:creationId xmlns:p14="http://schemas.microsoft.com/office/powerpoint/2010/main" val="22208653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5E5AD-5F14-3C2E-B73B-CFC40CE5BA51}"/>
              </a:ext>
            </a:extLst>
          </p:cNvPr>
          <p:cNvSpPr>
            <a:spLocks noGrp="1"/>
          </p:cNvSpPr>
          <p:nvPr>
            <p:ph type="title"/>
          </p:nvPr>
        </p:nvSpPr>
        <p:spPr/>
        <p:txBody>
          <a:bodyPr/>
          <a:lstStyle/>
          <a:p>
            <a:pPr algn="r" rtl="1"/>
            <a:r>
              <a:rPr lang="fa-IR" dirty="0"/>
              <a:t>مسائل نمونه: </a:t>
            </a:r>
            <a:r>
              <a:rPr lang="fa-IR" sz="3600" dirty="0" err="1"/>
              <a:t>پازل</a:t>
            </a:r>
            <a:r>
              <a:rPr lang="fa-IR" sz="3600" dirty="0"/>
              <a:t> 8</a:t>
            </a:r>
            <a:endParaRPr lang="en-US" dirty="0"/>
          </a:p>
        </p:txBody>
      </p:sp>
      <p:sp>
        <p:nvSpPr>
          <p:cNvPr id="3" name="Content Placeholder 2">
            <a:extLst>
              <a:ext uri="{FF2B5EF4-FFF2-40B4-BE49-F238E27FC236}">
                <a16:creationId xmlns:a16="http://schemas.microsoft.com/office/drawing/2014/main" id="{68D3EA48-BAFC-AD51-92C4-6D92E0DEC0E2}"/>
              </a:ext>
            </a:extLst>
          </p:cNvPr>
          <p:cNvSpPr>
            <a:spLocks noGrp="1"/>
          </p:cNvSpPr>
          <p:nvPr>
            <p:ph idx="1"/>
          </p:nvPr>
        </p:nvSpPr>
        <p:spPr/>
        <p:txBody>
          <a:bodyPr/>
          <a:lstStyle/>
          <a:p>
            <a:pPr algn="r" rtl="1"/>
            <a:r>
              <a:rPr lang="fa-IR" dirty="0" err="1"/>
              <a:t>فرموله</a:t>
            </a:r>
            <a:r>
              <a:rPr lang="fa-IR" dirty="0"/>
              <a:t> استاندارد </a:t>
            </a:r>
            <a:r>
              <a:rPr lang="fa-IR" dirty="0" err="1"/>
              <a:t>پازل</a:t>
            </a:r>
            <a:r>
              <a:rPr lang="fa-IR" dirty="0"/>
              <a:t> 8 به شرح زیر است:</a:t>
            </a:r>
          </a:p>
          <a:p>
            <a:pPr algn="r" rtl="1"/>
            <a:r>
              <a:rPr lang="fa-IR" b="1" dirty="0"/>
              <a:t>حالت ها: </a:t>
            </a:r>
            <a:r>
              <a:rPr lang="fa-IR" dirty="0"/>
              <a:t>توضیحات حالت، مکان هر یک از کاشی ها را مشخص می کند.</a:t>
            </a:r>
          </a:p>
          <a:p>
            <a:pPr algn="r" rtl="1"/>
            <a:r>
              <a:rPr lang="fa-IR" b="1" dirty="0"/>
              <a:t>حالت اولیه: </a:t>
            </a:r>
            <a:r>
              <a:rPr lang="fa-IR" dirty="0"/>
              <a:t>هر حالت را می توان به عنوان حالت اولیه تعیین کرد.</a:t>
            </a:r>
          </a:p>
          <a:p>
            <a:pPr algn="r" rtl="1"/>
            <a:r>
              <a:rPr lang="fa-IR" b="1" dirty="0"/>
              <a:t>کنش ها: </a:t>
            </a:r>
            <a:r>
              <a:rPr lang="fa-IR" dirty="0"/>
              <a:t>در حالی که در دنیای فیزیکی کاشی است که می </a:t>
            </a:r>
            <a:r>
              <a:rPr lang="fa-IR" dirty="0" err="1"/>
              <a:t>لغزد</a:t>
            </a:r>
            <a:r>
              <a:rPr lang="fa-IR" dirty="0"/>
              <a:t>، ساده ترین راه برای توصیف یک عمل این است که به فضای خالی فکر کنید که به سمت چپ، راست، بالا یا پایین حرکت می کند. اگر جای خالی در یک لبه یا گوشه باشد، همه کنش ها قابل اجرا نخواهند بود.</a:t>
            </a:r>
          </a:p>
          <a:p>
            <a:pPr algn="r" rtl="1"/>
            <a:r>
              <a:rPr lang="fa-IR" b="1" dirty="0"/>
              <a:t>مدل انتقال: </a:t>
            </a:r>
            <a:r>
              <a:rPr lang="fa-IR" dirty="0"/>
              <a:t>یک حالت و عمل را به حالت حاصل ترسیم می کند. به عنوان مثال ، اگر در شکل قبلی </a:t>
            </a:r>
            <a:r>
              <a:rPr lang="en-US" dirty="0"/>
              <a:t>Left </a:t>
            </a:r>
            <a:r>
              <a:rPr lang="fa-IR" dirty="0"/>
              <a:t>را به حالت شروع اعمال کنیم، در حالت حاصل جای 5 و خالی عوض می شود.</a:t>
            </a:r>
          </a:p>
          <a:p>
            <a:pPr algn="r" rtl="1"/>
            <a:r>
              <a:rPr lang="fa-IR" b="1" dirty="0"/>
              <a:t>حالت هدف: </a:t>
            </a:r>
            <a:r>
              <a:rPr lang="fa-IR" dirty="0"/>
              <a:t>اگرچه هر حالتی می تواند هدف باشد، اما ما معمولا یک حالت را با اعداد به ترتیب مشخص می کنیم.</a:t>
            </a:r>
          </a:p>
          <a:p>
            <a:pPr algn="r" rtl="1"/>
            <a:r>
              <a:rPr lang="fa-IR" b="1" dirty="0"/>
              <a:t>هزینه اقدام: </a:t>
            </a:r>
            <a:r>
              <a:rPr lang="fa-IR" dirty="0"/>
              <a:t>هزینه هر اقدام 1</a:t>
            </a:r>
            <a:endParaRPr lang="en-US" dirty="0"/>
          </a:p>
        </p:txBody>
      </p:sp>
      <p:sp>
        <p:nvSpPr>
          <p:cNvPr id="4" name="Slide Number Placeholder 3">
            <a:extLst>
              <a:ext uri="{FF2B5EF4-FFF2-40B4-BE49-F238E27FC236}">
                <a16:creationId xmlns:a16="http://schemas.microsoft.com/office/drawing/2014/main" id="{B659D09E-3CA9-750E-17FF-1259D84BD7A7}"/>
              </a:ext>
            </a:extLst>
          </p:cNvPr>
          <p:cNvSpPr>
            <a:spLocks noGrp="1"/>
          </p:cNvSpPr>
          <p:nvPr>
            <p:ph type="sldNum" sz="quarter" idx="12"/>
          </p:nvPr>
        </p:nvSpPr>
        <p:spPr/>
        <p:txBody>
          <a:bodyPr/>
          <a:lstStyle/>
          <a:p>
            <a:fld id="{F614FD8E-2B32-414C-808C-9C3DB6C0E6BF}" type="slidenum">
              <a:rPr lang="en-US" smtClean="0"/>
              <a:t>76</a:t>
            </a:fld>
            <a:endParaRPr lang="en-US"/>
          </a:p>
        </p:txBody>
      </p:sp>
    </p:spTree>
    <p:extLst>
      <p:ext uri="{BB962C8B-B14F-4D97-AF65-F5344CB8AC3E}">
        <p14:creationId xmlns:p14="http://schemas.microsoft.com/office/powerpoint/2010/main" val="17385887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43D3A-C88A-B9E6-491D-B15A0DD8997D}"/>
              </a:ext>
            </a:extLst>
          </p:cNvPr>
          <p:cNvSpPr>
            <a:spLocks noGrp="1"/>
          </p:cNvSpPr>
          <p:nvPr>
            <p:ph type="title"/>
          </p:nvPr>
        </p:nvSpPr>
        <p:spPr/>
        <p:txBody>
          <a:bodyPr/>
          <a:lstStyle/>
          <a:p>
            <a:pPr algn="r" rtl="1"/>
            <a:r>
              <a:rPr lang="fa-IR" dirty="0"/>
              <a:t>مسائل نمونه: </a:t>
            </a:r>
            <a:r>
              <a:rPr lang="fa-IR" dirty="0" err="1"/>
              <a:t>مسیریابی</a:t>
            </a:r>
            <a:r>
              <a:rPr lang="fa-IR" dirty="0"/>
              <a:t> سفر هواپیمایی </a:t>
            </a:r>
            <a:endParaRPr lang="en-US" dirty="0"/>
          </a:p>
        </p:txBody>
      </p:sp>
      <p:sp>
        <p:nvSpPr>
          <p:cNvPr id="3" name="Content Placeholder 2">
            <a:extLst>
              <a:ext uri="{FF2B5EF4-FFF2-40B4-BE49-F238E27FC236}">
                <a16:creationId xmlns:a16="http://schemas.microsoft.com/office/drawing/2014/main" id="{BA8A2B1A-886A-46F7-682C-D05D1A54E90C}"/>
              </a:ext>
            </a:extLst>
          </p:cNvPr>
          <p:cNvSpPr>
            <a:spLocks noGrp="1"/>
          </p:cNvSpPr>
          <p:nvPr>
            <p:ph idx="1"/>
          </p:nvPr>
        </p:nvSpPr>
        <p:spPr/>
        <p:txBody>
          <a:bodyPr>
            <a:normAutofit lnSpcReduction="10000"/>
          </a:bodyPr>
          <a:lstStyle/>
          <a:p>
            <a:pPr algn="r" rtl="1"/>
            <a:r>
              <a:rPr lang="fa-IR" dirty="0"/>
              <a:t>مسئله سفر هواپیمایی را در نظر بگیرید که باید توسط یک </a:t>
            </a:r>
            <a:r>
              <a:rPr lang="fa-IR" dirty="0" err="1"/>
              <a:t>وب</a:t>
            </a:r>
            <a:r>
              <a:rPr lang="fa-IR" dirty="0"/>
              <a:t> سایت برنامه ریزی سفر حل شود:</a:t>
            </a:r>
          </a:p>
          <a:p>
            <a:pPr algn="r" rtl="1"/>
            <a:r>
              <a:rPr lang="fa-IR" b="1" dirty="0"/>
              <a:t>حالت ها: </a:t>
            </a:r>
            <a:r>
              <a:rPr lang="fa-IR" dirty="0"/>
              <a:t>هر حالت بدیهی است که شامل یک مکان (به عنوان مثال، یک فرودگاه) و زمان فعلی است.</a:t>
            </a:r>
          </a:p>
          <a:p>
            <a:pPr algn="r" rtl="1"/>
            <a:r>
              <a:rPr lang="fa-IR" b="1" dirty="0"/>
              <a:t>حالت اولیه: </a:t>
            </a:r>
            <a:r>
              <a:rPr lang="fa-IR" dirty="0"/>
              <a:t>فرودگاه محل سکونت کاربر.</a:t>
            </a:r>
          </a:p>
          <a:p>
            <a:pPr algn="r" rtl="1"/>
            <a:r>
              <a:rPr lang="fa-IR" b="1" dirty="0"/>
              <a:t>اقدامات: </a:t>
            </a:r>
            <a:r>
              <a:rPr lang="fa-IR" dirty="0"/>
              <a:t>هر پروازی را از مکان فعلی، در هر کلاس صندلی انجام دهید، پس از زمان فعلی حرکت کنید و در صورت نیاز زمان کافی برای انتقال داخل فرودگاهی باقی بگذارید.</a:t>
            </a:r>
          </a:p>
          <a:p>
            <a:pPr algn="r" rtl="1"/>
            <a:r>
              <a:rPr lang="fa-IR" b="1" dirty="0"/>
              <a:t>مدل انتقال: </a:t>
            </a:r>
            <a:r>
              <a:rPr lang="fa-IR" dirty="0"/>
              <a:t>حالت حاصل از انجام پرواز، مقصد پرواز را به عنوان مکان جدید و زمان رسیدن پرواز را به عنوان زمان جدید در نظر می گیرد.</a:t>
            </a:r>
          </a:p>
          <a:p>
            <a:pPr algn="r" rtl="1"/>
            <a:r>
              <a:rPr lang="fa-IR" b="1" dirty="0"/>
              <a:t>حالت هدف: </a:t>
            </a:r>
            <a:r>
              <a:rPr lang="fa-IR" dirty="0"/>
              <a:t>یک شهر مقصد. گاهی اوقات هدف می تواند پیچیده تر باشد، مانند "رسیدن به مقصد در یک پرواز بدون توقف". </a:t>
            </a:r>
          </a:p>
          <a:p>
            <a:pPr algn="r" rtl="1"/>
            <a:r>
              <a:rPr lang="fa-IR" b="1" dirty="0"/>
              <a:t>هزینه اقدام: </a:t>
            </a:r>
            <a:r>
              <a:rPr lang="fa-IR" dirty="0"/>
              <a:t>ترکیبی از هزینه پولی، زمان انتظار، زمان پرواز، رویه های گمرکی و مهاجرتی، کیفیت صندلی، زمان روز، نوع هواپیما، امتیازات پاداش مسافران مکرر و غیره.</a:t>
            </a:r>
            <a:endParaRPr lang="en-US" dirty="0"/>
          </a:p>
          <a:p>
            <a:pPr algn="r" rtl="1"/>
            <a:endParaRPr lang="en-US" dirty="0"/>
          </a:p>
        </p:txBody>
      </p:sp>
      <p:sp>
        <p:nvSpPr>
          <p:cNvPr id="4" name="Slide Number Placeholder 3">
            <a:extLst>
              <a:ext uri="{FF2B5EF4-FFF2-40B4-BE49-F238E27FC236}">
                <a16:creationId xmlns:a16="http://schemas.microsoft.com/office/drawing/2014/main" id="{CF13139E-ED68-658A-004C-3AD10D0B0802}"/>
              </a:ext>
            </a:extLst>
          </p:cNvPr>
          <p:cNvSpPr>
            <a:spLocks noGrp="1"/>
          </p:cNvSpPr>
          <p:nvPr>
            <p:ph type="sldNum" sz="quarter" idx="12"/>
          </p:nvPr>
        </p:nvSpPr>
        <p:spPr/>
        <p:txBody>
          <a:bodyPr/>
          <a:lstStyle/>
          <a:p>
            <a:fld id="{F614FD8E-2B32-414C-808C-9C3DB6C0E6BF}" type="slidenum">
              <a:rPr lang="en-US" smtClean="0"/>
              <a:t>77</a:t>
            </a:fld>
            <a:endParaRPr lang="en-US"/>
          </a:p>
        </p:txBody>
      </p:sp>
    </p:spTree>
    <p:extLst>
      <p:ext uri="{BB962C8B-B14F-4D97-AF65-F5344CB8AC3E}">
        <p14:creationId xmlns:p14="http://schemas.microsoft.com/office/powerpoint/2010/main" val="41899835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43D3A-C88A-B9E6-491D-B15A0DD8997D}"/>
              </a:ext>
            </a:extLst>
          </p:cNvPr>
          <p:cNvSpPr>
            <a:spLocks noGrp="1"/>
          </p:cNvSpPr>
          <p:nvPr>
            <p:ph type="title"/>
          </p:nvPr>
        </p:nvSpPr>
        <p:spPr/>
        <p:txBody>
          <a:bodyPr/>
          <a:lstStyle/>
          <a:p>
            <a:pPr algn="r" rtl="1"/>
            <a:r>
              <a:rPr lang="fa-IR" dirty="0" err="1"/>
              <a:t>الگوریتم</a:t>
            </a:r>
            <a:r>
              <a:rPr lang="fa-IR" dirty="0"/>
              <a:t> های جستجو</a:t>
            </a:r>
            <a:endParaRPr lang="en-US" dirty="0"/>
          </a:p>
        </p:txBody>
      </p:sp>
      <p:sp>
        <p:nvSpPr>
          <p:cNvPr id="3" name="Content Placeholder 2">
            <a:extLst>
              <a:ext uri="{FF2B5EF4-FFF2-40B4-BE49-F238E27FC236}">
                <a16:creationId xmlns:a16="http://schemas.microsoft.com/office/drawing/2014/main" id="{BA8A2B1A-886A-46F7-682C-D05D1A54E90C}"/>
              </a:ext>
            </a:extLst>
          </p:cNvPr>
          <p:cNvSpPr>
            <a:spLocks noGrp="1"/>
          </p:cNvSpPr>
          <p:nvPr>
            <p:ph idx="1"/>
          </p:nvPr>
        </p:nvSpPr>
        <p:spPr/>
        <p:txBody>
          <a:bodyPr/>
          <a:lstStyle/>
          <a:p>
            <a:pPr algn="r" rtl="1"/>
            <a:r>
              <a:rPr lang="fa-IR" dirty="0"/>
              <a:t>یک </a:t>
            </a:r>
            <a:r>
              <a:rPr lang="fa-IR" dirty="0" err="1"/>
              <a:t>الگوریتم</a:t>
            </a:r>
            <a:r>
              <a:rPr lang="fa-IR" dirty="0"/>
              <a:t> جستجو یک مسئله جستجو را به عنوان ورودی در نظر می گیرد و یک راه حل یا نشانه ای از شکست را </a:t>
            </a:r>
            <a:r>
              <a:rPr lang="fa-IR" dirty="0" err="1"/>
              <a:t>برمی</a:t>
            </a:r>
            <a:r>
              <a:rPr lang="fa-IR" dirty="0"/>
              <a:t> گرداند. </a:t>
            </a:r>
          </a:p>
          <a:p>
            <a:pPr algn="r" rtl="1"/>
            <a:r>
              <a:rPr lang="fa-IR" dirty="0"/>
              <a:t>در این فصل </a:t>
            </a:r>
            <a:r>
              <a:rPr lang="fa-IR" dirty="0" err="1"/>
              <a:t>الگوریتم</a:t>
            </a:r>
            <a:r>
              <a:rPr lang="fa-IR" dirty="0"/>
              <a:t> </a:t>
            </a:r>
            <a:r>
              <a:rPr lang="fa-IR" dirty="0" err="1"/>
              <a:t>هایی</a:t>
            </a:r>
            <a:r>
              <a:rPr lang="fa-IR" dirty="0"/>
              <a:t> را در نظر می گیریم که یک درخت جستجو را روی نمودار حالت و فضای قرار می دهند و مسیرهای مختلفی را از حالت اولیه تشکیل می دهند و سعی می کنند مسیری را پیدا کنند که به حالت هدف برسد. </a:t>
            </a:r>
          </a:p>
          <a:p>
            <a:pPr algn="r" rtl="1"/>
            <a:r>
              <a:rPr lang="fa-IR" dirty="0"/>
              <a:t>هر گره در درخت جستجو مربوط به یک حالت در فضای حالت است و لبه های درخت جستجو با اقدامات مطابقت دارد. </a:t>
            </a:r>
          </a:p>
          <a:p>
            <a:pPr algn="r" rtl="1"/>
            <a:r>
              <a:rPr lang="fa-IR" dirty="0"/>
              <a:t>ریشه درخت مربوط به حالت اولیه مشکل است.</a:t>
            </a:r>
            <a:endParaRPr lang="en-US" dirty="0"/>
          </a:p>
        </p:txBody>
      </p:sp>
      <p:sp>
        <p:nvSpPr>
          <p:cNvPr id="4" name="Slide Number Placeholder 3">
            <a:extLst>
              <a:ext uri="{FF2B5EF4-FFF2-40B4-BE49-F238E27FC236}">
                <a16:creationId xmlns:a16="http://schemas.microsoft.com/office/drawing/2014/main" id="{CF13139E-ED68-658A-004C-3AD10D0B0802}"/>
              </a:ext>
            </a:extLst>
          </p:cNvPr>
          <p:cNvSpPr>
            <a:spLocks noGrp="1"/>
          </p:cNvSpPr>
          <p:nvPr>
            <p:ph type="sldNum" sz="quarter" idx="12"/>
          </p:nvPr>
        </p:nvSpPr>
        <p:spPr/>
        <p:txBody>
          <a:bodyPr/>
          <a:lstStyle/>
          <a:p>
            <a:fld id="{F614FD8E-2B32-414C-808C-9C3DB6C0E6BF}" type="slidenum">
              <a:rPr lang="en-US" smtClean="0"/>
              <a:t>78</a:t>
            </a:fld>
            <a:endParaRPr lang="en-US"/>
          </a:p>
        </p:txBody>
      </p:sp>
    </p:spTree>
    <p:extLst>
      <p:ext uri="{BB962C8B-B14F-4D97-AF65-F5344CB8AC3E}">
        <p14:creationId xmlns:p14="http://schemas.microsoft.com/office/powerpoint/2010/main" val="5053664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43D3A-C88A-B9E6-491D-B15A0DD8997D}"/>
              </a:ext>
            </a:extLst>
          </p:cNvPr>
          <p:cNvSpPr>
            <a:spLocks noGrp="1"/>
          </p:cNvSpPr>
          <p:nvPr>
            <p:ph type="title"/>
          </p:nvPr>
        </p:nvSpPr>
        <p:spPr/>
        <p:txBody>
          <a:bodyPr/>
          <a:lstStyle/>
          <a:p>
            <a:pPr algn="r" rtl="1"/>
            <a:r>
              <a:rPr lang="fa-IR" dirty="0" err="1"/>
              <a:t>الگوریتم</a:t>
            </a:r>
            <a:r>
              <a:rPr lang="fa-IR" dirty="0"/>
              <a:t> های جستجو</a:t>
            </a:r>
            <a:endParaRPr lang="en-US" dirty="0"/>
          </a:p>
        </p:txBody>
      </p:sp>
      <p:sp>
        <p:nvSpPr>
          <p:cNvPr id="3" name="Content Placeholder 2">
            <a:extLst>
              <a:ext uri="{FF2B5EF4-FFF2-40B4-BE49-F238E27FC236}">
                <a16:creationId xmlns:a16="http://schemas.microsoft.com/office/drawing/2014/main" id="{BA8A2B1A-886A-46F7-682C-D05D1A54E90C}"/>
              </a:ext>
            </a:extLst>
          </p:cNvPr>
          <p:cNvSpPr>
            <a:spLocks noGrp="1"/>
          </p:cNvSpPr>
          <p:nvPr>
            <p:ph idx="1"/>
          </p:nvPr>
        </p:nvSpPr>
        <p:spPr/>
        <p:txBody>
          <a:bodyPr>
            <a:normAutofit/>
          </a:bodyPr>
          <a:lstStyle/>
          <a:p>
            <a:pPr algn="r" rtl="1"/>
            <a:r>
              <a:rPr lang="fa-IR" sz="2000" dirty="0"/>
              <a:t>تمایز بین فضای حالت و درخت جستجو</a:t>
            </a:r>
          </a:p>
          <a:p>
            <a:pPr lvl="1" algn="r" rtl="1"/>
            <a:r>
              <a:rPr lang="fa-IR" sz="1800" dirty="0"/>
              <a:t>فضای حالت مجموعه ای (احتمالا بی نهایت) از حالت ها در جهان و اقداماتی را توصیف می کند که امکان انتقال از یک حالت به حالت دیگر را فراهم می کند.</a:t>
            </a:r>
          </a:p>
          <a:p>
            <a:pPr lvl="1" algn="r" rtl="1"/>
            <a:r>
              <a:rPr lang="fa-IR" sz="1800" dirty="0"/>
              <a:t>درخت جستجو مسیرهای بین این حالت ها را توصیف می کند و به سمت هدف می رسد. درخت جستجو ممکن است چندین مسیر به (و در نتیجه چندین گره برای) هر حالت معین داشته باشد، اما هر گره در درخت یک مسیر منحصر به فرد برای بازگشت به ریشه دارد (مانند همه درختان).</a:t>
            </a:r>
            <a:endParaRPr lang="en-US" sz="1800" dirty="0"/>
          </a:p>
        </p:txBody>
      </p:sp>
      <p:sp>
        <p:nvSpPr>
          <p:cNvPr id="4" name="Slide Number Placeholder 3">
            <a:extLst>
              <a:ext uri="{FF2B5EF4-FFF2-40B4-BE49-F238E27FC236}">
                <a16:creationId xmlns:a16="http://schemas.microsoft.com/office/drawing/2014/main" id="{CF13139E-ED68-658A-004C-3AD10D0B0802}"/>
              </a:ext>
            </a:extLst>
          </p:cNvPr>
          <p:cNvSpPr>
            <a:spLocks noGrp="1"/>
          </p:cNvSpPr>
          <p:nvPr>
            <p:ph type="sldNum" sz="quarter" idx="12"/>
          </p:nvPr>
        </p:nvSpPr>
        <p:spPr/>
        <p:txBody>
          <a:bodyPr/>
          <a:lstStyle/>
          <a:p>
            <a:fld id="{F614FD8E-2B32-414C-808C-9C3DB6C0E6BF}" type="slidenum">
              <a:rPr lang="en-US" smtClean="0"/>
              <a:t>79</a:t>
            </a:fld>
            <a:endParaRPr lang="en-US"/>
          </a:p>
        </p:txBody>
      </p:sp>
    </p:spTree>
    <p:extLst>
      <p:ext uri="{BB962C8B-B14F-4D97-AF65-F5344CB8AC3E}">
        <p14:creationId xmlns:p14="http://schemas.microsoft.com/office/powerpoint/2010/main" val="974186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تفکر منطقی: رویکرد "قوانین فکر"</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lstStyle/>
          <a:p>
            <a:pPr algn="r" rtl="1"/>
            <a:r>
              <a:rPr lang="fa-IR" dirty="0"/>
              <a:t>قوانین فکری قرار بود بر عملکرد ذهن حاکم باشند. مطالعه آنها زمینه ای به نام منطق را آغاز کرد</a:t>
            </a:r>
          </a:p>
          <a:p>
            <a:pPr algn="r" rtl="1"/>
            <a:r>
              <a:rPr lang="fa-IR" dirty="0">
                <a:solidFill>
                  <a:schemeClr val="accent2">
                    <a:lumMod val="75000"/>
                  </a:schemeClr>
                </a:solidFill>
              </a:rPr>
              <a:t>قیاس</a:t>
            </a:r>
            <a:r>
              <a:rPr lang="fa-IR" dirty="0"/>
              <a:t> های ارسطو </a:t>
            </a:r>
            <a:r>
              <a:rPr lang="fa-IR" dirty="0" err="1"/>
              <a:t>الگوهایی</a:t>
            </a:r>
            <a:r>
              <a:rPr lang="fa-IR" dirty="0"/>
              <a:t> را برای ساختارهای استدلال ارائه می داد که همیشه در صورت ارائه مقدمات صحیح نتیجه گیری صحیحی را به همراه داشت. </a:t>
            </a:r>
          </a:p>
          <a:p>
            <a:pPr algn="r" rtl="1"/>
            <a:r>
              <a:rPr lang="fa-IR" dirty="0"/>
              <a:t>منطق دانان در قرن نوزدهم نماد دقیقی را برای گزاره های مربوط به </a:t>
            </a:r>
            <a:r>
              <a:rPr lang="fa-IR" dirty="0" err="1"/>
              <a:t>اشیاء</a:t>
            </a:r>
            <a:r>
              <a:rPr lang="fa-IR" dirty="0"/>
              <a:t> در جهان و روابط بین آنها ایجاد کردند.</a:t>
            </a:r>
          </a:p>
          <a:p>
            <a:pPr algn="r" rtl="1"/>
            <a:r>
              <a:rPr lang="fa-IR" dirty="0"/>
              <a:t>منطق آنطور که به طور متعارف درک می شود، مستلزم دانشی از جهان است که قطعی است – شرطی که در واقع به ندرت به دست می آید</a:t>
            </a:r>
          </a:p>
          <a:p>
            <a:pPr algn="r" rtl="1"/>
            <a:r>
              <a:rPr lang="fa-IR" dirty="0"/>
              <a:t>ما به سادگی قوانین مثلا سیاست یا جنگ را به همان روشی که قوانین شطرنج یا حساب را می </a:t>
            </a:r>
            <a:r>
              <a:rPr lang="fa-IR" dirty="0" err="1"/>
              <a:t>شناسیم</a:t>
            </a:r>
            <a:r>
              <a:rPr lang="fa-IR" dirty="0"/>
              <a:t> </a:t>
            </a:r>
            <a:r>
              <a:rPr lang="fa-IR" dirty="0" err="1"/>
              <a:t>نمی</a:t>
            </a:r>
            <a:r>
              <a:rPr lang="fa-IR" dirty="0"/>
              <a:t> دانیم</a:t>
            </a:r>
          </a:p>
          <a:p>
            <a:pPr algn="r" rtl="1"/>
            <a:r>
              <a:rPr lang="fa-IR" dirty="0">
                <a:solidFill>
                  <a:schemeClr val="accent2">
                    <a:lumMod val="75000"/>
                  </a:schemeClr>
                </a:solidFill>
              </a:rPr>
              <a:t>نظریه احتمال </a:t>
            </a:r>
            <a:r>
              <a:rPr lang="fa-IR" dirty="0"/>
              <a:t>این شکاف را پر می کند و امکان استدلال دقیق با اطلاعات نامشخص را فراهم می کند.</a:t>
            </a:r>
          </a:p>
          <a:p>
            <a:pPr algn="r" rtl="1"/>
            <a:r>
              <a:rPr lang="fa-IR" dirty="0"/>
              <a:t>تفکر منطقی کاری که انجام </a:t>
            </a:r>
            <a:r>
              <a:rPr lang="fa-IR" dirty="0" err="1"/>
              <a:t>نمی</a:t>
            </a:r>
            <a:r>
              <a:rPr lang="fa-IR" dirty="0"/>
              <a:t> دهد، ایجاد رفتار هوشمندانه است. برای آن، ما به یک نظریه عمل عقلانی نیاز داریم. تفکر منطقی به خودی خود کافی نیست.</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8</a:t>
            </a:fld>
            <a:endParaRPr lang="en-US"/>
          </a:p>
        </p:txBody>
      </p:sp>
    </p:spTree>
    <p:extLst>
      <p:ext uri="{BB962C8B-B14F-4D97-AF65-F5344CB8AC3E}">
        <p14:creationId xmlns:p14="http://schemas.microsoft.com/office/powerpoint/2010/main" val="20322748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49CB-C8E3-1B90-CB02-D40A2533EA8C}"/>
              </a:ext>
            </a:extLst>
          </p:cNvPr>
          <p:cNvSpPr>
            <a:spLocks noGrp="1"/>
          </p:cNvSpPr>
          <p:nvPr>
            <p:ph type="title"/>
          </p:nvPr>
        </p:nvSpPr>
        <p:spPr/>
        <p:txBody>
          <a:bodyPr/>
          <a:lstStyle/>
          <a:p>
            <a:pPr algn="r" rtl="1"/>
            <a:r>
              <a:rPr lang="fa-IR" dirty="0" err="1"/>
              <a:t>الگوریتم</a:t>
            </a:r>
            <a:r>
              <a:rPr lang="fa-IR" dirty="0"/>
              <a:t> های جستجو</a:t>
            </a:r>
            <a:endParaRPr lang="en-US" dirty="0"/>
          </a:p>
        </p:txBody>
      </p:sp>
      <p:pic>
        <p:nvPicPr>
          <p:cNvPr id="5" name="Content Placeholder 4">
            <a:extLst>
              <a:ext uri="{FF2B5EF4-FFF2-40B4-BE49-F238E27FC236}">
                <a16:creationId xmlns:a16="http://schemas.microsoft.com/office/drawing/2014/main" id="{EA8EAAC4-DE3A-7DE7-07B4-DEF3772A70DB}"/>
              </a:ext>
            </a:extLst>
          </p:cNvPr>
          <p:cNvPicPr>
            <a:picLocks noGrp="1" noChangeAspect="1"/>
          </p:cNvPicPr>
          <p:nvPr>
            <p:ph idx="1"/>
          </p:nvPr>
        </p:nvPicPr>
        <p:blipFill>
          <a:blip r:embed="rId2"/>
          <a:stretch>
            <a:fillRect/>
          </a:stretch>
        </p:blipFill>
        <p:spPr>
          <a:xfrm>
            <a:off x="1852699" y="3680447"/>
            <a:ext cx="9027543" cy="2286045"/>
          </a:xfrm>
          <a:prstGeom prst="rect">
            <a:avLst/>
          </a:prstGeom>
        </p:spPr>
      </p:pic>
      <p:sp>
        <p:nvSpPr>
          <p:cNvPr id="4" name="Slide Number Placeholder 3">
            <a:extLst>
              <a:ext uri="{FF2B5EF4-FFF2-40B4-BE49-F238E27FC236}">
                <a16:creationId xmlns:a16="http://schemas.microsoft.com/office/drawing/2014/main" id="{3E5ED956-4722-6E25-1706-6470C313C266}"/>
              </a:ext>
            </a:extLst>
          </p:cNvPr>
          <p:cNvSpPr>
            <a:spLocks noGrp="1"/>
          </p:cNvSpPr>
          <p:nvPr>
            <p:ph type="sldNum" sz="quarter" idx="12"/>
          </p:nvPr>
        </p:nvSpPr>
        <p:spPr/>
        <p:txBody>
          <a:bodyPr/>
          <a:lstStyle/>
          <a:p>
            <a:fld id="{F614FD8E-2B32-414C-808C-9C3DB6C0E6BF}" type="slidenum">
              <a:rPr lang="en-US" smtClean="0"/>
              <a:t>80</a:t>
            </a:fld>
            <a:endParaRPr lang="en-US"/>
          </a:p>
        </p:txBody>
      </p:sp>
      <p:pic>
        <p:nvPicPr>
          <p:cNvPr id="6" name="Picture 5">
            <a:extLst>
              <a:ext uri="{FF2B5EF4-FFF2-40B4-BE49-F238E27FC236}">
                <a16:creationId xmlns:a16="http://schemas.microsoft.com/office/drawing/2014/main" id="{5965C7C1-C2F5-6A35-615A-9007AD055CDA}"/>
              </a:ext>
            </a:extLst>
          </p:cNvPr>
          <p:cNvPicPr>
            <a:picLocks noChangeAspect="1"/>
          </p:cNvPicPr>
          <p:nvPr/>
        </p:nvPicPr>
        <p:blipFill>
          <a:blip r:embed="rId3"/>
          <a:stretch>
            <a:fillRect/>
          </a:stretch>
        </p:blipFill>
        <p:spPr>
          <a:xfrm>
            <a:off x="1852699" y="3680447"/>
            <a:ext cx="9067265" cy="2286045"/>
          </a:xfrm>
          <a:prstGeom prst="rect">
            <a:avLst/>
          </a:prstGeom>
        </p:spPr>
      </p:pic>
      <p:pic>
        <p:nvPicPr>
          <p:cNvPr id="7" name="Picture 6">
            <a:extLst>
              <a:ext uri="{FF2B5EF4-FFF2-40B4-BE49-F238E27FC236}">
                <a16:creationId xmlns:a16="http://schemas.microsoft.com/office/drawing/2014/main" id="{290B3DC4-9C7F-9F14-1BB4-885E1819CF93}"/>
              </a:ext>
            </a:extLst>
          </p:cNvPr>
          <p:cNvPicPr>
            <a:picLocks noChangeAspect="1"/>
          </p:cNvPicPr>
          <p:nvPr/>
        </p:nvPicPr>
        <p:blipFill>
          <a:blip r:embed="rId4"/>
          <a:stretch>
            <a:fillRect/>
          </a:stretch>
        </p:blipFill>
        <p:spPr>
          <a:xfrm>
            <a:off x="1852699" y="3680447"/>
            <a:ext cx="9050870" cy="2286045"/>
          </a:xfrm>
          <a:prstGeom prst="rect">
            <a:avLst/>
          </a:prstGeom>
        </p:spPr>
      </p:pic>
      <p:sp>
        <p:nvSpPr>
          <p:cNvPr id="10" name="Content Placeholder 2">
            <a:extLst>
              <a:ext uri="{FF2B5EF4-FFF2-40B4-BE49-F238E27FC236}">
                <a16:creationId xmlns:a16="http://schemas.microsoft.com/office/drawing/2014/main" id="{96F0D4ED-9117-6276-FF29-931C50293D73}"/>
              </a:ext>
            </a:extLst>
          </p:cNvPr>
          <p:cNvSpPr txBox="1">
            <a:spLocks/>
          </p:cNvSpPr>
          <p:nvPr/>
        </p:nvSpPr>
        <p:spPr>
          <a:xfrm>
            <a:off x="1852699" y="2188870"/>
            <a:ext cx="9644466" cy="37776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rtl="1"/>
            <a:r>
              <a:rPr lang="fa-IR" dirty="0"/>
              <a:t>شکل زیر چند گام اول در یافتن مسیر از </a:t>
            </a:r>
            <a:r>
              <a:rPr lang="fa-IR" dirty="0" err="1"/>
              <a:t>آراد</a:t>
            </a:r>
            <a:r>
              <a:rPr lang="fa-IR" dirty="0"/>
              <a:t> به </a:t>
            </a:r>
            <a:r>
              <a:rPr lang="fa-IR" dirty="0" err="1"/>
              <a:t>بخارست</a:t>
            </a:r>
            <a:r>
              <a:rPr lang="fa-IR" dirty="0"/>
              <a:t> را نشان می دهد. گره ریشه درخت جستجو در حالت اولیه، </a:t>
            </a:r>
            <a:r>
              <a:rPr lang="fa-IR" dirty="0" err="1"/>
              <a:t>آراد</a:t>
            </a:r>
            <a:r>
              <a:rPr lang="fa-IR" dirty="0"/>
              <a:t> قرار دارد. ما می توانیم گره را با در نظر گرفتن اعمال</a:t>
            </a:r>
            <a:r>
              <a:rPr lang="en-US" dirty="0"/>
              <a:t> </a:t>
            </a:r>
            <a:r>
              <a:rPr lang="fa-IR" dirty="0"/>
              <a:t>در دسترس برای آن حالت، با استفاده از تابع نتیجه</a:t>
            </a:r>
            <a:r>
              <a:rPr lang="en-US" dirty="0"/>
              <a:t> </a:t>
            </a:r>
            <a:r>
              <a:rPr lang="fa-IR" dirty="0"/>
              <a:t>برای دیدن اینکه آن اقدامات به کجا منتهی می شوند و </a:t>
            </a:r>
            <a:r>
              <a:rPr lang="fa-IR" dirty="0">
                <a:solidFill>
                  <a:schemeClr val="accent2"/>
                </a:solidFill>
              </a:rPr>
              <a:t>ایجاد</a:t>
            </a:r>
            <a:r>
              <a:rPr lang="fa-IR" dirty="0"/>
              <a:t> یک گره جدید (به نام گره </a:t>
            </a:r>
            <a:r>
              <a:rPr lang="fa-IR" dirty="0">
                <a:solidFill>
                  <a:schemeClr val="accent2"/>
                </a:solidFill>
              </a:rPr>
              <a:t>فرزند</a:t>
            </a:r>
            <a:r>
              <a:rPr lang="fa-IR" dirty="0"/>
              <a:t> یا گره </a:t>
            </a:r>
            <a:r>
              <a:rPr lang="fa-IR" dirty="0">
                <a:solidFill>
                  <a:schemeClr val="accent2"/>
                </a:solidFill>
              </a:rPr>
              <a:t>جانشین</a:t>
            </a:r>
            <a:r>
              <a:rPr lang="fa-IR" dirty="0"/>
              <a:t> ) برای هر یک از حالت های به دست آمده، </a:t>
            </a:r>
            <a:r>
              <a:rPr lang="fa-IR" dirty="0">
                <a:solidFill>
                  <a:schemeClr val="accent2"/>
                </a:solidFill>
              </a:rPr>
              <a:t>گسترش دهیم</a:t>
            </a:r>
            <a:r>
              <a:rPr lang="fa-IR" dirty="0"/>
              <a:t>. هر گره فرزند </a:t>
            </a:r>
            <a:r>
              <a:rPr lang="fa-IR" dirty="0" err="1"/>
              <a:t>آراد</a:t>
            </a:r>
            <a:r>
              <a:rPr lang="fa-IR" dirty="0"/>
              <a:t> را به عنوان گره </a:t>
            </a:r>
            <a:r>
              <a:rPr lang="fa-IR" dirty="0">
                <a:solidFill>
                  <a:schemeClr val="accent2"/>
                </a:solidFill>
              </a:rPr>
              <a:t>والد</a:t>
            </a:r>
            <a:r>
              <a:rPr lang="fa-IR" dirty="0"/>
              <a:t> خود دارد.</a:t>
            </a:r>
            <a:endParaRPr lang="en-US" dirty="0"/>
          </a:p>
        </p:txBody>
      </p:sp>
    </p:spTree>
    <p:extLst>
      <p:ext uri="{BB962C8B-B14F-4D97-AF65-F5344CB8AC3E}">
        <p14:creationId xmlns:p14="http://schemas.microsoft.com/office/powerpoint/2010/main" val="222741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43D3A-C88A-B9E6-491D-B15A0DD8997D}"/>
              </a:ext>
            </a:extLst>
          </p:cNvPr>
          <p:cNvSpPr>
            <a:spLocks noGrp="1"/>
          </p:cNvSpPr>
          <p:nvPr>
            <p:ph type="title"/>
          </p:nvPr>
        </p:nvSpPr>
        <p:spPr/>
        <p:txBody>
          <a:bodyPr/>
          <a:lstStyle/>
          <a:p>
            <a:pPr algn="r" rtl="1"/>
            <a:r>
              <a:rPr lang="fa-IR" dirty="0" err="1"/>
              <a:t>الگوریتم</a:t>
            </a:r>
            <a:r>
              <a:rPr lang="fa-IR" dirty="0"/>
              <a:t> های جستجو</a:t>
            </a:r>
            <a:endParaRPr lang="en-US" dirty="0"/>
          </a:p>
        </p:txBody>
      </p:sp>
      <p:sp>
        <p:nvSpPr>
          <p:cNvPr id="3" name="Content Placeholder 2">
            <a:extLst>
              <a:ext uri="{FF2B5EF4-FFF2-40B4-BE49-F238E27FC236}">
                <a16:creationId xmlns:a16="http://schemas.microsoft.com/office/drawing/2014/main" id="{BA8A2B1A-886A-46F7-682C-D05D1A54E90C}"/>
              </a:ext>
            </a:extLst>
          </p:cNvPr>
          <p:cNvSpPr>
            <a:spLocks noGrp="1"/>
          </p:cNvSpPr>
          <p:nvPr>
            <p:ph idx="1"/>
          </p:nvPr>
        </p:nvSpPr>
        <p:spPr/>
        <p:txBody>
          <a:bodyPr/>
          <a:lstStyle/>
          <a:p>
            <a:pPr algn="r" rtl="1"/>
            <a:r>
              <a:rPr lang="fa-IR" dirty="0"/>
              <a:t>اکنون باید انتخاب کنیم که کدام یک از این سه گره فرزند را در نظر بگیریم. این اساس جستجو است - دنبال کردن یک گزینه در حال حاضر و کنار گذاشتن گزینه های دیگر برای بعد.</a:t>
            </a:r>
          </a:p>
          <a:p>
            <a:pPr algn="r" rtl="1"/>
            <a:r>
              <a:rPr lang="fa-IR" dirty="0"/>
              <a:t>فرض کنید ابتدا </a:t>
            </a:r>
            <a:r>
              <a:rPr lang="en-US" dirty="0"/>
              <a:t>Sibiu </a:t>
            </a:r>
            <a:r>
              <a:rPr lang="fa-IR" dirty="0"/>
              <a:t>را گسترش دهیم. شکل روبرو نتیجه را نشان می دهد: </a:t>
            </a:r>
            <a:br>
              <a:rPr lang="fa-IR" dirty="0"/>
            </a:br>
            <a:r>
              <a:rPr lang="fa-IR" dirty="0"/>
              <a:t>مجموعه ای از 6 گره گسترش نیافته (با پررنگ مشخص شده است). ما این را </a:t>
            </a:r>
            <a:r>
              <a:rPr lang="fa-IR" dirty="0">
                <a:solidFill>
                  <a:schemeClr val="accent2"/>
                </a:solidFill>
              </a:rPr>
              <a:t>مرز</a:t>
            </a:r>
            <a:r>
              <a:rPr lang="fa-IR" dirty="0"/>
              <a:t> درخت</a:t>
            </a:r>
            <a:br>
              <a:rPr lang="fa-IR" dirty="0"/>
            </a:br>
            <a:r>
              <a:rPr lang="fa-IR" dirty="0"/>
              <a:t> جستجو می </a:t>
            </a:r>
            <a:r>
              <a:rPr lang="fa-IR" dirty="0" err="1"/>
              <a:t>نامیم</a:t>
            </a:r>
            <a:r>
              <a:rPr lang="fa-IR" dirty="0"/>
              <a:t>. ما می گوییم که هر حالتی که گره ای برای آن ایجاد شده باشد به </a:t>
            </a:r>
            <a:br>
              <a:rPr lang="fa-IR" dirty="0"/>
            </a:br>
            <a:r>
              <a:rPr lang="fa-IR" dirty="0"/>
              <a:t>دست آمده است (خواه آن گره </a:t>
            </a:r>
            <a:r>
              <a:rPr lang="fa-IR" dirty="0">
                <a:solidFill>
                  <a:schemeClr val="accent2"/>
                </a:solidFill>
              </a:rPr>
              <a:t>گسترش یافته </a:t>
            </a:r>
            <a:r>
              <a:rPr lang="fa-IR" dirty="0"/>
              <a:t>باشد یا نه).</a:t>
            </a:r>
          </a:p>
          <a:p>
            <a:pPr algn="r" rtl="1"/>
            <a:r>
              <a:rPr lang="fa-IR" dirty="0"/>
              <a:t>توجه داشته باشید که مرز دو منطقه از نمودار فضای حالت را از هم جدا می کند: </a:t>
            </a:r>
            <a:br>
              <a:rPr lang="fa-IR" dirty="0"/>
            </a:br>
            <a:r>
              <a:rPr lang="fa-IR" dirty="0"/>
              <a:t>یک منطقه داخلی که در آن هر حالت گسترش یافته است، و یک منطقه بیرونی از</a:t>
            </a:r>
            <a:br>
              <a:rPr lang="fa-IR" dirty="0"/>
            </a:br>
            <a:r>
              <a:rPr lang="fa-IR" dirty="0"/>
              <a:t> حالت </a:t>
            </a:r>
            <a:r>
              <a:rPr lang="fa-IR" dirty="0" err="1"/>
              <a:t>هایی</a:t>
            </a:r>
            <a:r>
              <a:rPr lang="fa-IR" dirty="0"/>
              <a:t> که هنوز به آنها نرسیده است. </a:t>
            </a:r>
            <a:endParaRPr lang="en-US" dirty="0"/>
          </a:p>
        </p:txBody>
      </p:sp>
      <p:sp>
        <p:nvSpPr>
          <p:cNvPr id="4" name="Slide Number Placeholder 3">
            <a:extLst>
              <a:ext uri="{FF2B5EF4-FFF2-40B4-BE49-F238E27FC236}">
                <a16:creationId xmlns:a16="http://schemas.microsoft.com/office/drawing/2014/main" id="{CF13139E-ED68-658A-004C-3AD10D0B0802}"/>
              </a:ext>
            </a:extLst>
          </p:cNvPr>
          <p:cNvSpPr>
            <a:spLocks noGrp="1"/>
          </p:cNvSpPr>
          <p:nvPr>
            <p:ph type="sldNum" sz="quarter" idx="12"/>
          </p:nvPr>
        </p:nvSpPr>
        <p:spPr/>
        <p:txBody>
          <a:bodyPr/>
          <a:lstStyle/>
          <a:p>
            <a:fld id="{F614FD8E-2B32-414C-808C-9C3DB6C0E6BF}" type="slidenum">
              <a:rPr lang="en-US" smtClean="0"/>
              <a:t>81</a:t>
            </a:fld>
            <a:endParaRPr lang="en-US"/>
          </a:p>
        </p:txBody>
      </p:sp>
      <p:pic>
        <p:nvPicPr>
          <p:cNvPr id="5" name="Picture 4">
            <a:extLst>
              <a:ext uri="{FF2B5EF4-FFF2-40B4-BE49-F238E27FC236}">
                <a16:creationId xmlns:a16="http://schemas.microsoft.com/office/drawing/2014/main" id="{6D8B64D5-ADED-DFE6-C67D-DCFA4462C031}"/>
              </a:ext>
            </a:extLst>
          </p:cNvPr>
          <p:cNvPicPr>
            <a:picLocks noChangeAspect="1"/>
          </p:cNvPicPr>
          <p:nvPr/>
        </p:nvPicPr>
        <p:blipFill>
          <a:blip r:embed="rId2"/>
          <a:stretch>
            <a:fillRect/>
          </a:stretch>
        </p:blipFill>
        <p:spPr>
          <a:xfrm>
            <a:off x="1600672" y="2834090"/>
            <a:ext cx="3338126" cy="2195110"/>
          </a:xfrm>
          <a:prstGeom prst="rect">
            <a:avLst/>
          </a:prstGeom>
        </p:spPr>
      </p:pic>
      <p:pic>
        <p:nvPicPr>
          <p:cNvPr id="6" name="Picture 5">
            <a:extLst>
              <a:ext uri="{FF2B5EF4-FFF2-40B4-BE49-F238E27FC236}">
                <a16:creationId xmlns:a16="http://schemas.microsoft.com/office/drawing/2014/main" id="{EB9F4AE3-B44C-9869-6CF8-379CF645933A}"/>
              </a:ext>
            </a:extLst>
          </p:cNvPr>
          <p:cNvPicPr>
            <a:picLocks noChangeAspect="1"/>
          </p:cNvPicPr>
          <p:nvPr/>
        </p:nvPicPr>
        <p:blipFill>
          <a:blip r:embed="rId3"/>
          <a:stretch>
            <a:fillRect/>
          </a:stretch>
        </p:blipFill>
        <p:spPr>
          <a:xfrm>
            <a:off x="1600672" y="2827912"/>
            <a:ext cx="3338126" cy="2199235"/>
          </a:xfrm>
          <a:prstGeom prst="rect">
            <a:avLst/>
          </a:prstGeom>
        </p:spPr>
      </p:pic>
      <p:pic>
        <p:nvPicPr>
          <p:cNvPr id="7" name="Picture 6">
            <a:extLst>
              <a:ext uri="{FF2B5EF4-FFF2-40B4-BE49-F238E27FC236}">
                <a16:creationId xmlns:a16="http://schemas.microsoft.com/office/drawing/2014/main" id="{B3D323F5-0E61-ED3A-C349-8FC906745A2E}"/>
              </a:ext>
            </a:extLst>
          </p:cNvPr>
          <p:cNvPicPr>
            <a:picLocks noChangeAspect="1"/>
          </p:cNvPicPr>
          <p:nvPr/>
        </p:nvPicPr>
        <p:blipFill>
          <a:blip r:embed="rId4"/>
          <a:stretch>
            <a:fillRect/>
          </a:stretch>
        </p:blipFill>
        <p:spPr>
          <a:xfrm>
            <a:off x="1600671" y="2840268"/>
            <a:ext cx="3338125" cy="2190644"/>
          </a:xfrm>
          <a:prstGeom prst="rect">
            <a:avLst/>
          </a:prstGeom>
        </p:spPr>
      </p:pic>
    </p:spTree>
    <p:extLst>
      <p:ext uri="{BB962C8B-B14F-4D97-AF65-F5344CB8AC3E}">
        <p14:creationId xmlns:p14="http://schemas.microsoft.com/office/powerpoint/2010/main" val="181388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2B6FB-EE3F-9F5C-2478-00BF11E8E6E7}"/>
              </a:ext>
            </a:extLst>
          </p:cNvPr>
          <p:cNvSpPr>
            <a:spLocks noGrp="1"/>
          </p:cNvSpPr>
          <p:nvPr>
            <p:ph type="title"/>
          </p:nvPr>
        </p:nvSpPr>
        <p:spPr/>
        <p:txBody>
          <a:bodyPr/>
          <a:lstStyle/>
          <a:p>
            <a:pPr algn="r" rtl="1"/>
            <a:r>
              <a:rPr lang="fa-IR" dirty="0" err="1"/>
              <a:t>الگوریتم</a:t>
            </a:r>
            <a:r>
              <a:rPr lang="fa-IR" dirty="0"/>
              <a:t> های جستجو</a:t>
            </a:r>
            <a:endParaRPr lang="en-US" dirty="0"/>
          </a:p>
        </p:txBody>
      </p:sp>
      <p:sp>
        <p:nvSpPr>
          <p:cNvPr id="3" name="Content Placeholder 2">
            <a:extLst>
              <a:ext uri="{FF2B5EF4-FFF2-40B4-BE49-F238E27FC236}">
                <a16:creationId xmlns:a16="http://schemas.microsoft.com/office/drawing/2014/main" id="{93937EF9-9C2C-AC02-F2B2-9FCDBDFB1C89}"/>
              </a:ext>
            </a:extLst>
          </p:cNvPr>
          <p:cNvSpPr>
            <a:spLocks noGrp="1"/>
          </p:cNvSpPr>
          <p:nvPr>
            <p:ph idx="1"/>
          </p:nvPr>
        </p:nvSpPr>
        <p:spPr>
          <a:xfrm>
            <a:off x="4955058" y="2133600"/>
            <a:ext cx="6549553" cy="3777622"/>
          </a:xfrm>
        </p:spPr>
        <p:txBody>
          <a:bodyPr/>
          <a:lstStyle/>
          <a:p>
            <a:pPr algn="r" rtl="1"/>
            <a:r>
              <a:rPr lang="fa-IR" dirty="0"/>
              <a:t>ویژگی جداسازی جستجوی نمودار، بر روی یک مسئله شبکه مستطیلی نشان داده شده است. </a:t>
            </a:r>
          </a:p>
          <a:p>
            <a:pPr algn="r" rtl="1"/>
            <a:r>
              <a:rPr lang="fa-IR" dirty="0"/>
              <a:t>مرز (سبز) داخلی (بنفش) را از بیرون جدا می کند (کم رنگ). </a:t>
            </a:r>
          </a:p>
          <a:p>
            <a:pPr algn="r" rtl="1"/>
            <a:r>
              <a:rPr lang="fa-IR" dirty="0">
                <a:solidFill>
                  <a:schemeClr val="accent2"/>
                </a:solidFill>
              </a:rPr>
              <a:t>مرز</a:t>
            </a:r>
            <a:r>
              <a:rPr lang="fa-IR" dirty="0"/>
              <a:t> مجموعه ای از گره ها (و حالت های مربوطه) است که به آنها رسیده </a:t>
            </a:r>
            <a:r>
              <a:rPr lang="fa-IR" dirty="0" err="1"/>
              <a:t>اند</a:t>
            </a:r>
            <a:r>
              <a:rPr lang="fa-IR" dirty="0"/>
              <a:t> اما هنوز گسترش نیافته </a:t>
            </a:r>
            <a:r>
              <a:rPr lang="fa-IR" dirty="0" err="1"/>
              <a:t>اند</a:t>
            </a:r>
            <a:r>
              <a:rPr lang="fa-IR" dirty="0"/>
              <a:t>. </a:t>
            </a:r>
          </a:p>
          <a:p>
            <a:pPr algn="r" rtl="1"/>
            <a:r>
              <a:rPr lang="fa-IR" dirty="0"/>
              <a:t>فضای داخلی مجموعه ای از گره ها (و حالت های مربوطه) است که گسترش یافته </a:t>
            </a:r>
            <a:r>
              <a:rPr lang="fa-IR" dirty="0" err="1"/>
              <a:t>اند</a:t>
            </a:r>
            <a:r>
              <a:rPr lang="fa-IR" dirty="0"/>
              <a:t>. </a:t>
            </a:r>
          </a:p>
          <a:p>
            <a:pPr algn="r" rtl="1"/>
            <a:r>
              <a:rPr lang="fa-IR" dirty="0"/>
              <a:t>و نمای بیرونی مجموعه ای از حالت </a:t>
            </a:r>
            <a:r>
              <a:rPr lang="fa-IR" dirty="0" err="1"/>
              <a:t>هایی</a:t>
            </a:r>
            <a:r>
              <a:rPr lang="fa-IR" dirty="0"/>
              <a:t> است که به آنها دست نیافته است. در (</a:t>
            </a:r>
            <a:r>
              <a:rPr lang="en-US" dirty="0"/>
              <a:t>a</a:t>
            </a:r>
            <a:r>
              <a:rPr lang="fa-IR" dirty="0"/>
              <a:t>)</a:t>
            </a:r>
            <a:r>
              <a:rPr lang="en-US" dirty="0"/>
              <a:t>، </a:t>
            </a:r>
            <a:r>
              <a:rPr lang="fa-IR" dirty="0"/>
              <a:t>فقط ریشه گسترش یافته است. در (</a:t>
            </a:r>
            <a:r>
              <a:rPr lang="en-US" dirty="0"/>
              <a:t>b</a:t>
            </a:r>
            <a:r>
              <a:rPr lang="fa-IR" dirty="0"/>
              <a:t>)</a:t>
            </a:r>
            <a:r>
              <a:rPr lang="en-US" dirty="0"/>
              <a:t>، </a:t>
            </a:r>
            <a:r>
              <a:rPr lang="fa-IR" dirty="0"/>
              <a:t>گره مرزی بالایی گسترش می یابد. در (</a:t>
            </a:r>
            <a:r>
              <a:rPr lang="en-US" dirty="0"/>
              <a:t>c</a:t>
            </a:r>
            <a:r>
              <a:rPr lang="fa-IR" dirty="0"/>
              <a:t>)</a:t>
            </a:r>
            <a:r>
              <a:rPr lang="en-US" dirty="0"/>
              <a:t>، </a:t>
            </a:r>
            <a:r>
              <a:rPr lang="fa-IR" dirty="0" err="1"/>
              <a:t>جانشینان</a:t>
            </a:r>
            <a:r>
              <a:rPr lang="fa-IR" dirty="0"/>
              <a:t> باقیمانده ریشه به ترتیب در جهت عقربه های ساعت گسترش می یابند.</a:t>
            </a:r>
            <a:endParaRPr lang="en-US" dirty="0"/>
          </a:p>
        </p:txBody>
      </p:sp>
      <p:sp>
        <p:nvSpPr>
          <p:cNvPr id="4" name="Slide Number Placeholder 3">
            <a:extLst>
              <a:ext uri="{FF2B5EF4-FFF2-40B4-BE49-F238E27FC236}">
                <a16:creationId xmlns:a16="http://schemas.microsoft.com/office/drawing/2014/main" id="{479E5FEE-CAB8-ECED-B1EF-D8BD1D358392}"/>
              </a:ext>
            </a:extLst>
          </p:cNvPr>
          <p:cNvSpPr>
            <a:spLocks noGrp="1"/>
          </p:cNvSpPr>
          <p:nvPr>
            <p:ph type="sldNum" sz="quarter" idx="12"/>
          </p:nvPr>
        </p:nvSpPr>
        <p:spPr/>
        <p:txBody>
          <a:bodyPr/>
          <a:lstStyle/>
          <a:p>
            <a:fld id="{F614FD8E-2B32-414C-808C-9C3DB6C0E6BF}" type="slidenum">
              <a:rPr lang="en-US" smtClean="0"/>
              <a:t>82</a:t>
            </a:fld>
            <a:endParaRPr lang="en-US"/>
          </a:p>
        </p:txBody>
      </p:sp>
      <p:pic>
        <p:nvPicPr>
          <p:cNvPr id="5" name="Picture 4">
            <a:extLst>
              <a:ext uri="{FF2B5EF4-FFF2-40B4-BE49-F238E27FC236}">
                <a16:creationId xmlns:a16="http://schemas.microsoft.com/office/drawing/2014/main" id="{41E5765B-CE19-53E1-F2A9-D882009641F8}"/>
              </a:ext>
            </a:extLst>
          </p:cNvPr>
          <p:cNvPicPr>
            <a:picLocks noChangeAspect="1"/>
          </p:cNvPicPr>
          <p:nvPr/>
        </p:nvPicPr>
        <p:blipFill>
          <a:blip r:embed="rId2"/>
          <a:stretch>
            <a:fillRect/>
          </a:stretch>
        </p:blipFill>
        <p:spPr>
          <a:xfrm>
            <a:off x="1828788" y="2133599"/>
            <a:ext cx="3126270" cy="3881907"/>
          </a:xfrm>
          <a:prstGeom prst="rect">
            <a:avLst/>
          </a:prstGeom>
        </p:spPr>
      </p:pic>
      <p:pic>
        <p:nvPicPr>
          <p:cNvPr id="6" name="Picture 5">
            <a:extLst>
              <a:ext uri="{FF2B5EF4-FFF2-40B4-BE49-F238E27FC236}">
                <a16:creationId xmlns:a16="http://schemas.microsoft.com/office/drawing/2014/main" id="{F3FB95FF-BC3F-1D9D-3F35-597DD9D14210}"/>
              </a:ext>
            </a:extLst>
          </p:cNvPr>
          <p:cNvPicPr>
            <a:picLocks noChangeAspect="1"/>
          </p:cNvPicPr>
          <p:nvPr/>
        </p:nvPicPr>
        <p:blipFill>
          <a:blip r:embed="rId3"/>
          <a:stretch>
            <a:fillRect/>
          </a:stretch>
        </p:blipFill>
        <p:spPr>
          <a:xfrm>
            <a:off x="1828788" y="2133597"/>
            <a:ext cx="3126270" cy="3907837"/>
          </a:xfrm>
          <a:prstGeom prst="rect">
            <a:avLst/>
          </a:prstGeom>
        </p:spPr>
      </p:pic>
      <p:pic>
        <p:nvPicPr>
          <p:cNvPr id="8" name="Picture 7">
            <a:extLst>
              <a:ext uri="{FF2B5EF4-FFF2-40B4-BE49-F238E27FC236}">
                <a16:creationId xmlns:a16="http://schemas.microsoft.com/office/drawing/2014/main" id="{F27BB61E-E511-E8D8-5969-62434611E8B5}"/>
              </a:ext>
            </a:extLst>
          </p:cNvPr>
          <p:cNvPicPr>
            <a:picLocks noChangeAspect="1"/>
          </p:cNvPicPr>
          <p:nvPr/>
        </p:nvPicPr>
        <p:blipFill>
          <a:blip r:embed="rId4"/>
          <a:stretch>
            <a:fillRect/>
          </a:stretch>
        </p:blipFill>
        <p:spPr>
          <a:xfrm>
            <a:off x="1828788" y="2133595"/>
            <a:ext cx="3126270" cy="3885507"/>
          </a:xfrm>
          <a:prstGeom prst="rect">
            <a:avLst/>
          </a:prstGeom>
        </p:spPr>
      </p:pic>
    </p:spTree>
    <p:extLst>
      <p:ext uri="{BB962C8B-B14F-4D97-AF65-F5344CB8AC3E}">
        <p14:creationId xmlns:p14="http://schemas.microsoft.com/office/powerpoint/2010/main" val="340396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E2251-F89B-3EDC-AF95-A4BA56BD4764}"/>
              </a:ext>
            </a:extLst>
          </p:cNvPr>
          <p:cNvSpPr>
            <a:spLocks noGrp="1"/>
          </p:cNvSpPr>
          <p:nvPr>
            <p:ph type="title"/>
          </p:nvPr>
        </p:nvSpPr>
        <p:spPr/>
        <p:txBody>
          <a:bodyPr/>
          <a:lstStyle/>
          <a:p>
            <a:pPr algn="r" rtl="1"/>
            <a:r>
              <a:rPr lang="fa-IR" dirty="0"/>
              <a:t>جستجوی اول بهترین</a:t>
            </a:r>
            <a:endParaRPr lang="en-US" dirty="0"/>
          </a:p>
        </p:txBody>
      </p:sp>
      <p:sp>
        <p:nvSpPr>
          <p:cNvPr id="3" name="Content Placeholder 2">
            <a:extLst>
              <a:ext uri="{FF2B5EF4-FFF2-40B4-BE49-F238E27FC236}">
                <a16:creationId xmlns:a16="http://schemas.microsoft.com/office/drawing/2014/main" id="{53548F94-DDDB-CE74-6D3A-48671DEAF88C}"/>
              </a:ext>
            </a:extLst>
          </p:cNvPr>
          <p:cNvSpPr>
            <a:spLocks noGrp="1"/>
          </p:cNvSpPr>
          <p:nvPr>
            <p:ph idx="1"/>
          </p:nvPr>
        </p:nvSpPr>
        <p:spPr>
          <a:xfrm>
            <a:off x="7982464" y="2133600"/>
            <a:ext cx="3522147" cy="3777622"/>
          </a:xfrm>
        </p:spPr>
        <p:txBody>
          <a:bodyPr/>
          <a:lstStyle/>
          <a:p>
            <a:pPr algn="r" rtl="1"/>
            <a:r>
              <a:rPr lang="fa-IR" dirty="0"/>
              <a:t>چگونه تصمیم بگیریم که کدام گره را از مرز گسترش دهیم؟ </a:t>
            </a:r>
            <a:endParaRPr lang="en-US" dirty="0"/>
          </a:p>
          <a:p>
            <a:pPr algn="r" rtl="1"/>
            <a:r>
              <a:rPr lang="fa-IR" dirty="0"/>
              <a:t>یک رویکرد بسیار کلی </a:t>
            </a:r>
            <a:r>
              <a:rPr lang="fa-IR" dirty="0">
                <a:solidFill>
                  <a:schemeClr val="accent2"/>
                </a:solidFill>
              </a:rPr>
              <a:t>جستجوی اول بهترین </a:t>
            </a:r>
            <a:r>
              <a:rPr lang="fa-IR" dirty="0"/>
              <a:t>نامیده می شود که در آن یک گره با حداقل مقدار یک </a:t>
            </a:r>
            <a:r>
              <a:rPr lang="fa-IR" dirty="0">
                <a:solidFill>
                  <a:schemeClr val="accent2"/>
                </a:solidFill>
              </a:rPr>
              <a:t>تابع ارزیابی </a:t>
            </a:r>
            <a:r>
              <a:rPr lang="en-US" dirty="0">
                <a:solidFill>
                  <a:schemeClr val="tx1"/>
                </a:solidFill>
              </a:rPr>
              <a:t>f(n) </a:t>
            </a:r>
            <a:r>
              <a:rPr lang="fa-IR" dirty="0">
                <a:solidFill>
                  <a:schemeClr val="tx1"/>
                </a:solidFill>
              </a:rPr>
              <a:t> را </a:t>
            </a:r>
            <a:r>
              <a:rPr lang="fa-IR" dirty="0"/>
              <a:t>انتخاب می کنیم.</a:t>
            </a:r>
            <a:endParaRPr lang="en-US" dirty="0"/>
          </a:p>
        </p:txBody>
      </p:sp>
      <p:sp>
        <p:nvSpPr>
          <p:cNvPr id="4" name="Slide Number Placeholder 3">
            <a:extLst>
              <a:ext uri="{FF2B5EF4-FFF2-40B4-BE49-F238E27FC236}">
                <a16:creationId xmlns:a16="http://schemas.microsoft.com/office/drawing/2014/main" id="{8A763FBC-CD33-6D59-A860-7B3F96C4AA73}"/>
              </a:ext>
            </a:extLst>
          </p:cNvPr>
          <p:cNvSpPr>
            <a:spLocks noGrp="1"/>
          </p:cNvSpPr>
          <p:nvPr>
            <p:ph type="sldNum" sz="quarter" idx="12"/>
          </p:nvPr>
        </p:nvSpPr>
        <p:spPr/>
        <p:txBody>
          <a:bodyPr/>
          <a:lstStyle/>
          <a:p>
            <a:fld id="{F614FD8E-2B32-414C-808C-9C3DB6C0E6BF}" type="slidenum">
              <a:rPr lang="en-US" smtClean="0"/>
              <a:t>83</a:t>
            </a:fld>
            <a:endParaRPr lang="en-US"/>
          </a:p>
        </p:txBody>
      </p:sp>
      <p:pic>
        <p:nvPicPr>
          <p:cNvPr id="5" name="Picture 4">
            <a:extLst>
              <a:ext uri="{FF2B5EF4-FFF2-40B4-BE49-F238E27FC236}">
                <a16:creationId xmlns:a16="http://schemas.microsoft.com/office/drawing/2014/main" id="{ACED52BA-22F0-CA70-E22F-6C1716BF5D39}"/>
              </a:ext>
            </a:extLst>
          </p:cNvPr>
          <p:cNvPicPr>
            <a:picLocks noChangeAspect="1"/>
          </p:cNvPicPr>
          <p:nvPr/>
        </p:nvPicPr>
        <p:blipFill>
          <a:blip r:embed="rId2"/>
          <a:stretch>
            <a:fillRect/>
          </a:stretch>
        </p:blipFill>
        <p:spPr>
          <a:xfrm>
            <a:off x="1411592" y="1701114"/>
            <a:ext cx="6570873" cy="4385841"/>
          </a:xfrm>
          <a:prstGeom prst="rect">
            <a:avLst/>
          </a:prstGeom>
        </p:spPr>
      </p:pic>
    </p:spTree>
    <p:extLst>
      <p:ext uri="{BB962C8B-B14F-4D97-AF65-F5344CB8AC3E}">
        <p14:creationId xmlns:p14="http://schemas.microsoft.com/office/powerpoint/2010/main" val="256957699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730D3-D692-F0E5-C91B-2B908782248D}"/>
              </a:ext>
            </a:extLst>
          </p:cNvPr>
          <p:cNvSpPr>
            <a:spLocks noGrp="1"/>
          </p:cNvSpPr>
          <p:nvPr>
            <p:ph type="title"/>
          </p:nvPr>
        </p:nvSpPr>
        <p:spPr/>
        <p:txBody>
          <a:bodyPr/>
          <a:lstStyle/>
          <a:p>
            <a:pPr algn="r" rtl="1"/>
            <a:r>
              <a:rPr lang="fa-IR" dirty="0"/>
              <a:t>ساختارهای داده جستجو</a:t>
            </a:r>
            <a:endParaRPr lang="en-US" dirty="0"/>
          </a:p>
        </p:txBody>
      </p:sp>
      <p:sp>
        <p:nvSpPr>
          <p:cNvPr id="3" name="Content Placeholder 2">
            <a:extLst>
              <a:ext uri="{FF2B5EF4-FFF2-40B4-BE49-F238E27FC236}">
                <a16:creationId xmlns:a16="http://schemas.microsoft.com/office/drawing/2014/main" id="{68115349-AC02-D9EB-98D6-44D62061F3B3}"/>
              </a:ext>
            </a:extLst>
          </p:cNvPr>
          <p:cNvSpPr>
            <a:spLocks noGrp="1"/>
          </p:cNvSpPr>
          <p:nvPr>
            <p:ph idx="1"/>
          </p:nvPr>
        </p:nvSpPr>
        <p:spPr/>
        <p:txBody>
          <a:bodyPr/>
          <a:lstStyle/>
          <a:p>
            <a:pPr algn="r" rtl="1"/>
            <a:r>
              <a:rPr lang="fa-IR" dirty="0" err="1"/>
              <a:t>الگوریتم</a:t>
            </a:r>
            <a:r>
              <a:rPr lang="fa-IR" dirty="0"/>
              <a:t> های جستجو به یک ساختار داده برای پیگیری درخت جستجو نیاز دارند. </a:t>
            </a:r>
          </a:p>
          <a:p>
            <a:pPr algn="r" rtl="1"/>
            <a:r>
              <a:rPr lang="fa-IR" dirty="0"/>
              <a:t>یک گره در درخت با یک ساختار داده با چهار جزء نشان داده می شود:</a:t>
            </a:r>
          </a:p>
          <a:p>
            <a:pPr algn="r" rtl="1"/>
            <a:r>
              <a:rPr lang="en-US" dirty="0" err="1"/>
              <a:t>node.STATE</a:t>
            </a:r>
            <a:r>
              <a:rPr lang="fa-IR" dirty="0"/>
              <a:t>: حالتی که گره با آن مطابقت دارد</a:t>
            </a:r>
          </a:p>
          <a:p>
            <a:pPr algn="r" rtl="1"/>
            <a:r>
              <a:rPr lang="en-US" dirty="0" err="1"/>
              <a:t>node.PARENT</a:t>
            </a:r>
            <a:r>
              <a:rPr lang="fa-IR" dirty="0"/>
              <a:t>: گره در درختی که این گره را ایجاد کرده است</a:t>
            </a:r>
          </a:p>
          <a:p>
            <a:pPr algn="r" rtl="1"/>
            <a:r>
              <a:rPr lang="en-US" dirty="0" err="1"/>
              <a:t>node.ACTION</a:t>
            </a:r>
            <a:r>
              <a:rPr lang="fa-IR" dirty="0"/>
              <a:t>: عملکردی که برای تولید این گره به حالت والد اعمال شده است:</a:t>
            </a:r>
          </a:p>
          <a:p>
            <a:pPr algn="r" rtl="1"/>
            <a:r>
              <a:rPr lang="en-US" dirty="0" err="1"/>
              <a:t>node.PATH</a:t>
            </a:r>
            <a:r>
              <a:rPr lang="en-US" dirty="0"/>
              <a:t>-COST</a:t>
            </a:r>
            <a:r>
              <a:rPr lang="fa-IR" dirty="0"/>
              <a:t>: هزینه کل مسیر از حالت اولیه به این گره. </a:t>
            </a:r>
          </a:p>
          <a:p>
            <a:pPr algn="r" rtl="1"/>
            <a:endParaRPr lang="fa-IR" dirty="0"/>
          </a:p>
          <a:p>
            <a:pPr algn="r" rtl="1"/>
            <a:r>
              <a:rPr lang="fa-IR" dirty="0"/>
              <a:t>دنبال کردن نشانگرهای والد</a:t>
            </a:r>
            <a:r>
              <a:rPr lang="en-US" dirty="0"/>
              <a:t> </a:t>
            </a:r>
            <a:r>
              <a:rPr lang="fa-IR" dirty="0"/>
              <a:t>از یک گره به ما امکان می دهد حالت ها و اقدامات را در مسیر رسیدن به آن گره بازیابی کنیم. انجام این کار از یک گره هدف راه حل را به ما می دهد</a:t>
            </a:r>
            <a:endParaRPr lang="en-US" dirty="0"/>
          </a:p>
        </p:txBody>
      </p:sp>
      <p:sp>
        <p:nvSpPr>
          <p:cNvPr id="4" name="Slide Number Placeholder 3">
            <a:extLst>
              <a:ext uri="{FF2B5EF4-FFF2-40B4-BE49-F238E27FC236}">
                <a16:creationId xmlns:a16="http://schemas.microsoft.com/office/drawing/2014/main" id="{54512AC6-9F91-CA54-9D45-0EDD4874D797}"/>
              </a:ext>
            </a:extLst>
          </p:cNvPr>
          <p:cNvSpPr>
            <a:spLocks noGrp="1"/>
          </p:cNvSpPr>
          <p:nvPr>
            <p:ph type="sldNum" sz="quarter" idx="12"/>
          </p:nvPr>
        </p:nvSpPr>
        <p:spPr/>
        <p:txBody>
          <a:bodyPr/>
          <a:lstStyle/>
          <a:p>
            <a:fld id="{F614FD8E-2B32-414C-808C-9C3DB6C0E6BF}" type="slidenum">
              <a:rPr lang="en-US" smtClean="0"/>
              <a:t>84</a:t>
            </a:fld>
            <a:endParaRPr lang="en-US"/>
          </a:p>
        </p:txBody>
      </p:sp>
    </p:spTree>
    <p:extLst>
      <p:ext uri="{BB962C8B-B14F-4D97-AF65-F5344CB8AC3E}">
        <p14:creationId xmlns:p14="http://schemas.microsoft.com/office/powerpoint/2010/main" val="1598739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A443A-E181-4960-CE18-9DB953057112}"/>
              </a:ext>
            </a:extLst>
          </p:cNvPr>
          <p:cNvSpPr>
            <a:spLocks noGrp="1"/>
          </p:cNvSpPr>
          <p:nvPr>
            <p:ph type="title"/>
          </p:nvPr>
        </p:nvSpPr>
        <p:spPr/>
        <p:txBody>
          <a:bodyPr/>
          <a:lstStyle/>
          <a:p>
            <a:pPr algn="r" rtl="1"/>
            <a:r>
              <a:rPr lang="fa-IR" dirty="0"/>
              <a:t>ساختارهای داده جستجو</a:t>
            </a:r>
            <a:endParaRPr lang="en-US" dirty="0"/>
          </a:p>
        </p:txBody>
      </p:sp>
      <p:sp>
        <p:nvSpPr>
          <p:cNvPr id="3" name="Content Placeholder 2">
            <a:extLst>
              <a:ext uri="{FF2B5EF4-FFF2-40B4-BE49-F238E27FC236}">
                <a16:creationId xmlns:a16="http://schemas.microsoft.com/office/drawing/2014/main" id="{2CBFD8C5-3CF6-9A84-5897-3369D62FD31B}"/>
              </a:ext>
            </a:extLst>
          </p:cNvPr>
          <p:cNvSpPr>
            <a:spLocks noGrp="1"/>
          </p:cNvSpPr>
          <p:nvPr>
            <p:ph idx="1"/>
          </p:nvPr>
        </p:nvSpPr>
        <p:spPr/>
        <p:txBody>
          <a:bodyPr/>
          <a:lstStyle/>
          <a:p>
            <a:pPr algn="r" rtl="1"/>
            <a:r>
              <a:rPr lang="fa-IR" dirty="0"/>
              <a:t>ما به یک ساختار داده برای ذخیره مرز نیاز داریم. انتخاب مناسب نوعی صف است، </a:t>
            </a:r>
          </a:p>
          <a:p>
            <a:pPr algn="r" rtl="1"/>
            <a:r>
              <a:rPr lang="fa-IR" dirty="0"/>
              <a:t>عملیات مورد نیاز در یک مرز</a:t>
            </a:r>
          </a:p>
          <a:p>
            <a:pPr algn="r" rtl="1"/>
            <a:r>
              <a:rPr lang="en-US" dirty="0"/>
              <a:t>IS-EMPTY(frontier)</a:t>
            </a:r>
            <a:r>
              <a:rPr lang="fa-IR" dirty="0"/>
              <a:t>: درست را فقط در صورتی </a:t>
            </a:r>
            <a:r>
              <a:rPr lang="fa-IR" dirty="0" err="1"/>
              <a:t>برمی</a:t>
            </a:r>
            <a:r>
              <a:rPr lang="fa-IR" dirty="0"/>
              <a:t> گرداند که هیچ گره ای در مرز وجود نداشته باشد</a:t>
            </a:r>
          </a:p>
          <a:p>
            <a:pPr algn="r" rtl="1"/>
            <a:r>
              <a:rPr lang="en-US" dirty="0"/>
              <a:t>POP(frontier)</a:t>
            </a:r>
            <a:r>
              <a:rPr lang="fa-IR" dirty="0"/>
              <a:t>: گره بالایی را از </a:t>
            </a:r>
            <a:r>
              <a:rPr lang="en-US" dirty="0"/>
              <a:t>Frontier </a:t>
            </a:r>
            <a:r>
              <a:rPr lang="fa-IR" dirty="0"/>
              <a:t>حذف می کند و آن را </a:t>
            </a:r>
            <a:r>
              <a:rPr lang="fa-IR" dirty="0" err="1"/>
              <a:t>برمی</a:t>
            </a:r>
            <a:r>
              <a:rPr lang="fa-IR" dirty="0"/>
              <a:t> گرداند</a:t>
            </a:r>
          </a:p>
          <a:p>
            <a:pPr algn="r" rtl="1"/>
            <a:r>
              <a:rPr lang="en-US" dirty="0"/>
              <a:t>TOP(frontier)</a:t>
            </a:r>
            <a:r>
              <a:rPr lang="fa-IR" dirty="0"/>
              <a:t>: گره بالای مرز را </a:t>
            </a:r>
            <a:r>
              <a:rPr lang="fa-IR" dirty="0" err="1"/>
              <a:t>برمی</a:t>
            </a:r>
            <a:r>
              <a:rPr lang="fa-IR" dirty="0"/>
              <a:t> گرداند (اما حذف </a:t>
            </a:r>
            <a:r>
              <a:rPr lang="fa-IR" dirty="0" err="1"/>
              <a:t>نمی</a:t>
            </a:r>
            <a:r>
              <a:rPr lang="fa-IR" dirty="0"/>
              <a:t> کند)</a:t>
            </a:r>
          </a:p>
          <a:p>
            <a:pPr algn="r" rtl="1"/>
            <a:r>
              <a:rPr lang="en-US" dirty="0"/>
              <a:t>ADD(node, frontier)</a:t>
            </a:r>
            <a:r>
              <a:rPr lang="fa-IR" dirty="0"/>
              <a:t>: گره را در جای مناسب خود در صف قرار می دهد.</a:t>
            </a:r>
            <a:endParaRPr lang="en-US" dirty="0"/>
          </a:p>
        </p:txBody>
      </p:sp>
      <p:sp>
        <p:nvSpPr>
          <p:cNvPr id="4" name="Slide Number Placeholder 3">
            <a:extLst>
              <a:ext uri="{FF2B5EF4-FFF2-40B4-BE49-F238E27FC236}">
                <a16:creationId xmlns:a16="http://schemas.microsoft.com/office/drawing/2014/main" id="{14A81513-93D8-E657-451D-BF7CEC1C7189}"/>
              </a:ext>
            </a:extLst>
          </p:cNvPr>
          <p:cNvSpPr>
            <a:spLocks noGrp="1"/>
          </p:cNvSpPr>
          <p:nvPr>
            <p:ph type="sldNum" sz="quarter" idx="12"/>
          </p:nvPr>
        </p:nvSpPr>
        <p:spPr/>
        <p:txBody>
          <a:bodyPr/>
          <a:lstStyle/>
          <a:p>
            <a:fld id="{F614FD8E-2B32-414C-808C-9C3DB6C0E6BF}" type="slidenum">
              <a:rPr lang="en-US" smtClean="0"/>
              <a:t>85</a:t>
            </a:fld>
            <a:endParaRPr lang="en-US"/>
          </a:p>
        </p:txBody>
      </p:sp>
    </p:spTree>
    <p:extLst>
      <p:ext uri="{BB962C8B-B14F-4D97-AF65-F5344CB8AC3E}">
        <p14:creationId xmlns:p14="http://schemas.microsoft.com/office/powerpoint/2010/main" val="14929407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53C1-7AEA-AD70-9DC9-4B2497F8E938}"/>
              </a:ext>
            </a:extLst>
          </p:cNvPr>
          <p:cNvSpPr>
            <a:spLocks noGrp="1"/>
          </p:cNvSpPr>
          <p:nvPr>
            <p:ph type="title"/>
          </p:nvPr>
        </p:nvSpPr>
        <p:spPr/>
        <p:txBody>
          <a:bodyPr/>
          <a:lstStyle/>
          <a:p>
            <a:pPr algn="r" rtl="1"/>
            <a:r>
              <a:rPr lang="fa-IR" dirty="0"/>
              <a:t>ساختارهای داده جستجو</a:t>
            </a:r>
            <a:endParaRPr lang="en-US" dirty="0"/>
          </a:p>
        </p:txBody>
      </p:sp>
      <p:sp>
        <p:nvSpPr>
          <p:cNvPr id="3" name="Content Placeholder 2">
            <a:extLst>
              <a:ext uri="{FF2B5EF4-FFF2-40B4-BE49-F238E27FC236}">
                <a16:creationId xmlns:a16="http://schemas.microsoft.com/office/drawing/2014/main" id="{D6D0CDAF-1345-388C-D450-20B664E6178A}"/>
              </a:ext>
            </a:extLst>
          </p:cNvPr>
          <p:cNvSpPr>
            <a:spLocks noGrp="1"/>
          </p:cNvSpPr>
          <p:nvPr>
            <p:ph idx="1"/>
          </p:nvPr>
        </p:nvSpPr>
        <p:spPr/>
        <p:txBody>
          <a:bodyPr>
            <a:normAutofit/>
          </a:bodyPr>
          <a:lstStyle/>
          <a:p>
            <a:pPr algn="r" rtl="1"/>
            <a:r>
              <a:rPr lang="fa-IR" sz="2000" dirty="0"/>
              <a:t>سه نوع صف در </a:t>
            </a:r>
            <a:r>
              <a:rPr lang="fa-IR" sz="2000" dirty="0" err="1"/>
              <a:t>الگوریتم</a:t>
            </a:r>
            <a:r>
              <a:rPr lang="fa-IR" sz="2000" dirty="0"/>
              <a:t> های جستجو استفاده می شود:</a:t>
            </a:r>
          </a:p>
          <a:p>
            <a:pPr lvl="1" algn="r" rtl="1"/>
            <a:r>
              <a:rPr lang="fa-IR" sz="1800" dirty="0"/>
              <a:t>صف اولویت اول گره ای با حداقل هزینه با توجه به برخی از توابع ارزیابی, خارج می کند. در </a:t>
            </a:r>
            <a:r>
              <a:rPr lang="fa-IR" sz="1800" dirty="0" err="1"/>
              <a:t>الگوریتم</a:t>
            </a:r>
            <a:r>
              <a:rPr lang="fa-IR" sz="1800" dirty="0"/>
              <a:t> جستجوی اول بهترین (</a:t>
            </a:r>
            <a:r>
              <a:rPr lang="en-US" sz="1800" dirty="0"/>
              <a:t>Best First Search</a:t>
            </a:r>
            <a:r>
              <a:rPr lang="fa-IR" sz="1800" dirty="0"/>
              <a:t>) استفاده می شود.</a:t>
            </a:r>
            <a:endParaRPr lang="en-US" sz="1800" dirty="0"/>
          </a:p>
          <a:p>
            <a:pPr lvl="1" algn="r" rtl="1"/>
            <a:r>
              <a:rPr lang="fa-IR" sz="1800" dirty="0"/>
              <a:t>یک صف </a:t>
            </a:r>
            <a:r>
              <a:rPr lang="en-US" sz="1800" dirty="0"/>
              <a:t>FIFO </a:t>
            </a:r>
            <a:r>
              <a:rPr lang="fa-IR" sz="1800" dirty="0"/>
              <a:t> یا "ورودی اول-خروجی اول" ابتدا گره ای را که ابتدا به صف اضافه شده است خارج می کند. از این صف در </a:t>
            </a:r>
            <a:r>
              <a:rPr lang="fa-IR" sz="1800" dirty="0" err="1"/>
              <a:t>الگوریتم</a:t>
            </a:r>
            <a:r>
              <a:rPr lang="fa-IR" sz="1800" dirty="0"/>
              <a:t> جستجوی پهنای اول (</a:t>
            </a:r>
            <a:r>
              <a:rPr lang="en-US" sz="1800" dirty="0"/>
              <a:t>Breadth First Search</a:t>
            </a:r>
            <a:r>
              <a:rPr lang="fa-IR" sz="1800" dirty="0"/>
              <a:t>) استفاده می شود</a:t>
            </a:r>
          </a:p>
          <a:p>
            <a:pPr lvl="1" algn="r" rtl="1"/>
            <a:r>
              <a:rPr lang="fa-IR" sz="1800" dirty="0"/>
              <a:t>یک صف </a:t>
            </a:r>
            <a:r>
              <a:rPr lang="en-US" sz="1800" dirty="0"/>
              <a:t>LIFO </a:t>
            </a:r>
            <a:r>
              <a:rPr lang="fa-IR" sz="1800" dirty="0"/>
              <a:t> یا ورودی آخر-خروجی اول (همچنین به عنوان پشته شناخته می شود) ابتدا جدیدترین گره اضافه شده را خارج می کند. این صف در جستجوی عمق اول (</a:t>
            </a:r>
            <a:r>
              <a:rPr lang="en-US" sz="1800" dirty="0"/>
              <a:t>Depth First Search</a:t>
            </a:r>
            <a:r>
              <a:rPr lang="fa-IR" sz="1800" dirty="0"/>
              <a:t>) استفاده می شود</a:t>
            </a:r>
            <a:endParaRPr lang="en-US" sz="1800" dirty="0"/>
          </a:p>
        </p:txBody>
      </p:sp>
      <p:sp>
        <p:nvSpPr>
          <p:cNvPr id="4" name="Slide Number Placeholder 3">
            <a:extLst>
              <a:ext uri="{FF2B5EF4-FFF2-40B4-BE49-F238E27FC236}">
                <a16:creationId xmlns:a16="http://schemas.microsoft.com/office/drawing/2014/main" id="{D8D7D492-95BB-D863-FEE2-7A45D8BBE487}"/>
              </a:ext>
            </a:extLst>
          </p:cNvPr>
          <p:cNvSpPr>
            <a:spLocks noGrp="1"/>
          </p:cNvSpPr>
          <p:nvPr>
            <p:ph type="sldNum" sz="quarter" idx="12"/>
          </p:nvPr>
        </p:nvSpPr>
        <p:spPr/>
        <p:txBody>
          <a:bodyPr/>
          <a:lstStyle/>
          <a:p>
            <a:fld id="{F614FD8E-2B32-414C-808C-9C3DB6C0E6BF}" type="slidenum">
              <a:rPr lang="en-US" smtClean="0"/>
              <a:t>86</a:t>
            </a:fld>
            <a:endParaRPr lang="en-US"/>
          </a:p>
        </p:txBody>
      </p:sp>
    </p:spTree>
    <p:extLst>
      <p:ext uri="{BB962C8B-B14F-4D97-AF65-F5344CB8AC3E}">
        <p14:creationId xmlns:p14="http://schemas.microsoft.com/office/powerpoint/2010/main" val="35857953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9DE8-690A-EE64-D488-CAC906E0586E}"/>
              </a:ext>
            </a:extLst>
          </p:cNvPr>
          <p:cNvSpPr>
            <a:spLocks noGrp="1"/>
          </p:cNvSpPr>
          <p:nvPr>
            <p:ph type="title"/>
          </p:nvPr>
        </p:nvSpPr>
        <p:spPr/>
        <p:txBody>
          <a:bodyPr/>
          <a:lstStyle/>
          <a:p>
            <a:pPr algn="r" rtl="1"/>
            <a:r>
              <a:rPr lang="fa-IR" dirty="0"/>
              <a:t>مسیرهای اضافی</a:t>
            </a:r>
            <a:endParaRPr lang="en-US" dirty="0"/>
          </a:p>
        </p:txBody>
      </p:sp>
      <p:sp>
        <p:nvSpPr>
          <p:cNvPr id="3" name="Content Placeholder 2">
            <a:extLst>
              <a:ext uri="{FF2B5EF4-FFF2-40B4-BE49-F238E27FC236}">
                <a16:creationId xmlns:a16="http://schemas.microsoft.com/office/drawing/2014/main" id="{9C122C03-D905-5883-B6F7-DE08C8F543B8}"/>
              </a:ext>
            </a:extLst>
          </p:cNvPr>
          <p:cNvSpPr>
            <a:spLocks noGrp="1"/>
          </p:cNvSpPr>
          <p:nvPr>
            <p:ph idx="1"/>
          </p:nvPr>
        </p:nvSpPr>
        <p:spPr/>
        <p:txBody>
          <a:bodyPr/>
          <a:lstStyle/>
          <a:p>
            <a:pPr algn="r" rtl="1"/>
            <a:r>
              <a:rPr lang="fa-IR" dirty="0"/>
              <a:t>درخت جستجو نشان داده شده در شکل زیر شامل مسیری از </a:t>
            </a:r>
            <a:r>
              <a:rPr lang="fa-IR" dirty="0" err="1"/>
              <a:t>آراد</a:t>
            </a:r>
            <a:r>
              <a:rPr lang="fa-IR" dirty="0"/>
              <a:t> به </a:t>
            </a:r>
            <a:r>
              <a:rPr lang="fa-IR" dirty="0" err="1"/>
              <a:t>سیبیو</a:t>
            </a:r>
            <a:r>
              <a:rPr lang="fa-IR" dirty="0"/>
              <a:t> و بازگشت دوباره به </a:t>
            </a:r>
            <a:r>
              <a:rPr lang="fa-IR" dirty="0" err="1"/>
              <a:t>آراد</a:t>
            </a:r>
            <a:r>
              <a:rPr lang="fa-IR" dirty="0"/>
              <a:t> است. ما می گوییم که </a:t>
            </a:r>
            <a:r>
              <a:rPr lang="fa-IR" dirty="0" err="1"/>
              <a:t>آراد</a:t>
            </a:r>
            <a:r>
              <a:rPr lang="fa-IR" dirty="0"/>
              <a:t> یک حالت تکراری در درخت جستجو است که در این مورد توسط یک چرخه ایجاد می شود (همچنین به عنوان مسیر حلقه ای شناخته می شود)</a:t>
            </a:r>
          </a:p>
          <a:p>
            <a:pPr algn="r" rtl="1"/>
            <a:r>
              <a:rPr lang="fa-IR" dirty="0"/>
              <a:t>چرخه یک مورد خاص از یک مسیر اضافی است که شامل تعدادی گره میانی است.</a:t>
            </a:r>
            <a:endParaRPr lang="en-US" dirty="0"/>
          </a:p>
        </p:txBody>
      </p:sp>
      <p:sp>
        <p:nvSpPr>
          <p:cNvPr id="4" name="Slide Number Placeholder 3">
            <a:extLst>
              <a:ext uri="{FF2B5EF4-FFF2-40B4-BE49-F238E27FC236}">
                <a16:creationId xmlns:a16="http://schemas.microsoft.com/office/drawing/2014/main" id="{CDD06875-6DC2-5847-73DE-2055305590E4}"/>
              </a:ext>
            </a:extLst>
          </p:cNvPr>
          <p:cNvSpPr>
            <a:spLocks noGrp="1"/>
          </p:cNvSpPr>
          <p:nvPr>
            <p:ph type="sldNum" sz="quarter" idx="12"/>
          </p:nvPr>
        </p:nvSpPr>
        <p:spPr/>
        <p:txBody>
          <a:bodyPr/>
          <a:lstStyle/>
          <a:p>
            <a:fld id="{F614FD8E-2B32-414C-808C-9C3DB6C0E6BF}" type="slidenum">
              <a:rPr lang="en-US" smtClean="0"/>
              <a:t>87</a:t>
            </a:fld>
            <a:endParaRPr lang="en-US"/>
          </a:p>
        </p:txBody>
      </p:sp>
      <p:pic>
        <p:nvPicPr>
          <p:cNvPr id="6" name="Picture 5">
            <a:extLst>
              <a:ext uri="{FF2B5EF4-FFF2-40B4-BE49-F238E27FC236}">
                <a16:creationId xmlns:a16="http://schemas.microsoft.com/office/drawing/2014/main" id="{6B92B700-EFCC-B210-C83F-23106B7B352C}"/>
              </a:ext>
            </a:extLst>
          </p:cNvPr>
          <p:cNvPicPr>
            <a:picLocks noChangeAspect="1"/>
          </p:cNvPicPr>
          <p:nvPr/>
        </p:nvPicPr>
        <p:blipFill>
          <a:blip r:embed="rId2"/>
          <a:stretch>
            <a:fillRect/>
          </a:stretch>
        </p:blipFill>
        <p:spPr>
          <a:xfrm>
            <a:off x="2874062" y="3853535"/>
            <a:ext cx="7449590" cy="2057687"/>
          </a:xfrm>
          <a:prstGeom prst="rect">
            <a:avLst/>
          </a:prstGeom>
        </p:spPr>
      </p:pic>
    </p:spTree>
    <p:extLst>
      <p:ext uri="{BB962C8B-B14F-4D97-AF65-F5344CB8AC3E}">
        <p14:creationId xmlns:p14="http://schemas.microsoft.com/office/powerpoint/2010/main" val="39433938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5299D-E5C5-A916-C31D-61717A08BD1C}"/>
              </a:ext>
            </a:extLst>
          </p:cNvPr>
          <p:cNvSpPr>
            <a:spLocks noGrp="1"/>
          </p:cNvSpPr>
          <p:nvPr>
            <p:ph type="title"/>
          </p:nvPr>
        </p:nvSpPr>
        <p:spPr/>
        <p:txBody>
          <a:bodyPr/>
          <a:lstStyle/>
          <a:p>
            <a:pPr algn="r" rtl="1"/>
            <a:r>
              <a:rPr lang="fa-IR" dirty="0"/>
              <a:t>مسیرهای اضافی</a:t>
            </a:r>
            <a:endParaRPr lang="en-US" dirty="0"/>
          </a:p>
        </p:txBody>
      </p:sp>
      <p:sp>
        <p:nvSpPr>
          <p:cNvPr id="3" name="Content Placeholder 2">
            <a:extLst>
              <a:ext uri="{FF2B5EF4-FFF2-40B4-BE49-F238E27FC236}">
                <a16:creationId xmlns:a16="http://schemas.microsoft.com/office/drawing/2014/main" id="{F152B15C-C473-51ED-5A5B-162E5BC15B28}"/>
              </a:ext>
            </a:extLst>
          </p:cNvPr>
          <p:cNvSpPr>
            <a:spLocks noGrp="1"/>
          </p:cNvSpPr>
          <p:nvPr>
            <p:ph idx="1"/>
          </p:nvPr>
        </p:nvSpPr>
        <p:spPr/>
        <p:txBody>
          <a:bodyPr>
            <a:normAutofit lnSpcReduction="10000"/>
          </a:bodyPr>
          <a:lstStyle/>
          <a:p>
            <a:pPr algn="r" rtl="1"/>
            <a:r>
              <a:rPr lang="fa-IR" dirty="0" err="1"/>
              <a:t>الگوریتم</a:t>
            </a:r>
            <a:r>
              <a:rPr lang="fa-IR" dirty="0"/>
              <a:t> </a:t>
            </a:r>
            <a:r>
              <a:rPr lang="fa-IR" dirty="0" err="1"/>
              <a:t>هایی</a:t>
            </a:r>
            <a:r>
              <a:rPr lang="fa-IR" dirty="0"/>
              <a:t> که </a:t>
            </a:r>
            <a:r>
              <a:rPr lang="fa-IR" dirty="0" err="1"/>
              <a:t>نمی</a:t>
            </a:r>
            <a:r>
              <a:rPr lang="fa-IR" dirty="0"/>
              <a:t> توانند گذشته را به خاطر بسپارند، محکوم به تکرار آن هستند. سه رویکرد برای این موضوع وجود دارد:</a:t>
            </a:r>
          </a:p>
          <a:p>
            <a:pPr algn="r" rtl="1"/>
            <a:r>
              <a:rPr lang="fa-IR" dirty="0"/>
              <a:t>اول، ما می توانیم تمام حالت </a:t>
            </a:r>
            <a:r>
              <a:rPr lang="fa-IR" dirty="0" err="1"/>
              <a:t>هایی</a:t>
            </a:r>
            <a:r>
              <a:rPr lang="fa-IR" dirty="0"/>
              <a:t> را که قبلا به دست آمده </a:t>
            </a:r>
            <a:r>
              <a:rPr lang="fa-IR" dirty="0" err="1"/>
              <a:t>اند</a:t>
            </a:r>
            <a:r>
              <a:rPr lang="fa-IR" dirty="0"/>
              <a:t> به خاطر بسپاریم (همانطور که بهترین جستجوی اول انجام می دهد)، به ما امکان می دهد تمام مسیرهای اضافی را شناسایی کنیم و فقط بهترین مسیر را برای هر حالت نگه داریم.</a:t>
            </a:r>
            <a:br>
              <a:rPr lang="fa-IR" dirty="0"/>
            </a:br>
            <a:r>
              <a:rPr lang="fa-IR" dirty="0"/>
              <a:t>انتخاب ارجح زمانی است که جدول حالت های به دست آمده در حافظه قرار می گیرد</a:t>
            </a:r>
          </a:p>
          <a:p>
            <a:pPr algn="r" rtl="1"/>
            <a:r>
              <a:rPr lang="fa-IR" dirty="0"/>
              <a:t>دوم، ما </a:t>
            </a:r>
            <a:r>
              <a:rPr lang="fa-IR" dirty="0" err="1"/>
              <a:t>نمی</a:t>
            </a:r>
            <a:r>
              <a:rPr lang="fa-IR" dirty="0"/>
              <a:t> توانیم نگران تکرار گذشته باشیم. یک مثال می تواند یک مشکل مونتاژ باشد که در آن هر عمل یک قطعه را به یک مجموعه در حال تکامل اضافه می کند، و یک ترتیب قطعات وجود دارد تا بتوان اضافه کرد و سپس اما نه و سپس برای این مشکلات، اگر حالت های رسیده را ردیابی نکنیم و مسیرهای اضافی را بررسی نکنیم، می توانیم فضای حافظه را ذخیره کنیم. </a:t>
            </a:r>
          </a:p>
          <a:p>
            <a:pPr algn="r" rtl="1"/>
            <a:r>
              <a:rPr lang="fa-IR" dirty="0"/>
              <a:t>ما یک </a:t>
            </a:r>
            <a:r>
              <a:rPr lang="fa-IR" dirty="0" err="1"/>
              <a:t>الگوریتم</a:t>
            </a:r>
            <a:r>
              <a:rPr lang="fa-IR" dirty="0"/>
              <a:t> جستجو را اگر مسیرهای اضافی را بررسی کند، جستجوی گرافی  و اگر بررسی نشود، جستجوی درختی می </a:t>
            </a:r>
            <a:r>
              <a:rPr lang="fa-IR" dirty="0" err="1"/>
              <a:t>نامیم</a:t>
            </a:r>
            <a:r>
              <a:rPr lang="fa-IR" dirty="0"/>
              <a:t>.</a:t>
            </a:r>
          </a:p>
          <a:p>
            <a:pPr algn="r" rtl="1"/>
            <a:r>
              <a:rPr lang="fa-IR" dirty="0"/>
              <a:t>سوم، ما می توانیم چرخه ها را به خطر </a:t>
            </a:r>
            <a:r>
              <a:rPr lang="fa-IR" dirty="0" err="1"/>
              <a:t>بیندازیم</a:t>
            </a:r>
            <a:r>
              <a:rPr lang="fa-IR" dirty="0"/>
              <a:t> و بررسی کنیم، اما به طور کلی مسیرهای اضافی را بررسی </a:t>
            </a:r>
            <a:r>
              <a:rPr lang="fa-IR" dirty="0" err="1"/>
              <a:t>نمی</a:t>
            </a:r>
            <a:r>
              <a:rPr lang="fa-IR" dirty="0"/>
              <a:t> کنیم.</a:t>
            </a:r>
          </a:p>
          <a:p>
            <a:pPr algn="r" rtl="1"/>
            <a:endParaRPr lang="en-US" dirty="0"/>
          </a:p>
        </p:txBody>
      </p:sp>
      <p:sp>
        <p:nvSpPr>
          <p:cNvPr id="4" name="Slide Number Placeholder 3">
            <a:extLst>
              <a:ext uri="{FF2B5EF4-FFF2-40B4-BE49-F238E27FC236}">
                <a16:creationId xmlns:a16="http://schemas.microsoft.com/office/drawing/2014/main" id="{13B3E7A6-B307-D7DA-FC1A-F6A88EC2AC73}"/>
              </a:ext>
            </a:extLst>
          </p:cNvPr>
          <p:cNvSpPr>
            <a:spLocks noGrp="1"/>
          </p:cNvSpPr>
          <p:nvPr>
            <p:ph type="sldNum" sz="quarter" idx="12"/>
          </p:nvPr>
        </p:nvSpPr>
        <p:spPr/>
        <p:txBody>
          <a:bodyPr/>
          <a:lstStyle/>
          <a:p>
            <a:fld id="{F614FD8E-2B32-414C-808C-9C3DB6C0E6BF}" type="slidenum">
              <a:rPr lang="en-US" smtClean="0"/>
              <a:t>88</a:t>
            </a:fld>
            <a:endParaRPr lang="en-US"/>
          </a:p>
        </p:txBody>
      </p:sp>
    </p:spTree>
    <p:extLst>
      <p:ext uri="{BB962C8B-B14F-4D97-AF65-F5344CB8AC3E}">
        <p14:creationId xmlns:p14="http://schemas.microsoft.com/office/powerpoint/2010/main" val="37716868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5299D-E5C5-A916-C31D-61717A08BD1C}"/>
              </a:ext>
            </a:extLst>
          </p:cNvPr>
          <p:cNvSpPr>
            <a:spLocks noGrp="1"/>
          </p:cNvSpPr>
          <p:nvPr>
            <p:ph type="title"/>
          </p:nvPr>
        </p:nvSpPr>
        <p:spPr/>
        <p:txBody>
          <a:bodyPr/>
          <a:lstStyle/>
          <a:p>
            <a:pPr algn="r" rtl="1"/>
            <a:r>
              <a:rPr lang="fa-IR" dirty="0"/>
              <a:t>اندازه گیری عملکرد حل مسئله</a:t>
            </a:r>
            <a:endParaRPr lang="en-US" dirty="0"/>
          </a:p>
        </p:txBody>
      </p:sp>
      <p:sp>
        <p:nvSpPr>
          <p:cNvPr id="3" name="Content Placeholder 2">
            <a:extLst>
              <a:ext uri="{FF2B5EF4-FFF2-40B4-BE49-F238E27FC236}">
                <a16:creationId xmlns:a16="http://schemas.microsoft.com/office/drawing/2014/main" id="{F152B15C-C473-51ED-5A5B-162E5BC15B28}"/>
              </a:ext>
            </a:extLst>
          </p:cNvPr>
          <p:cNvSpPr>
            <a:spLocks noGrp="1"/>
          </p:cNvSpPr>
          <p:nvPr>
            <p:ph idx="1"/>
          </p:nvPr>
        </p:nvSpPr>
        <p:spPr/>
        <p:txBody>
          <a:bodyPr>
            <a:normAutofit/>
          </a:bodyPr>
          <a:lstStyle/>
          <a:p>
            <a:pPr algn="r" rtl="1"/>
            <a:r>
              <a:rPr lang="fa-IR" dirty="0"/>
              <a:t>ما می توانیم عملکرد یک </a:t>
            </a:r>
            <a:r>
              <a:rPr lang="fa-IR" dirty="0" err="1"/>
              <a:t>الگوریتم</a:t>
            </a:r>
            <a:r>
              <a:rPr lang="fa-IR" dirty="0"/>
              <a:t> را به چهار روش ارزیابی کنیم:</a:t>
            </a:r>
          </a:p>
          <a:p>
            <a:pPr algn="r" rtl="1"/>
            <a:r>
              <a:rPr lang="fa-IR" b="1" dirty="0"/>
              <a:t>کامل بودن: </a:t>
            </a:r>
            <a:r>
              <a:rPr lang="fa-IR" dirty="0"/>
              <a:t>آیا </a:t>
            </a:r>
            <a:r>
              <a:rPr lang="fa-IR" dirty="0" err="1"/>
              <a:t>الگوریتم</a:t>
            </a:r>
            <a:r>
              <a:rPr lang="fa-IR" dirty="0"/>
              <a:t> تضمین شده است که راه </a:t>
            </a:r>
            <a:r>
              <a:rPr lang="fa-IR" dirty="0" err="1"/>
              <a:t>حلی</a:t>
            </a:r>
            <a:r>
              <a:rPr lang="fa-IR" dirty="0"/>
              <a:t> را در صورت وجود پیدا کند و در صورت عدم وجود شکست را به درستی گزارش دهد؟</a:t>
            </a:r>
          </a:p>
          <a:p>
            <a:pPr algn="r" rtl="1"/>
            <a:r>
              <a:rPr lang="fa-IR" b="1" dirty="0"/>
              <a:t>بهینه هزینه: </a:t>
            </a:r>
            <a:r>
              <a:rPr lang="fa-IR" dirty="0"/>
              <a:t>آیا راه </a:t>
            </a:r>
            <a:r>
              <a:rPr lang="fa-IR" dirty="0" err="1"/>
              <a:t>حلی</a:t>
            </a:r>
            <a:r>
              <a:rPr lang="fa-IR" dirty="0"/>
              <a:t> با کمترین هزینه مسیر در بین همه راه حل ها پیدا می کند؟</a:t>
            </a:r>
          </a:p>
          <a:p>
            <a:pPr algn="r" rtl="1"/>
            <a:r>
              <a:rPr lang="fa-IR" b="1" dirty="0"/>
              <a:t>پیچیدگی زمانی: </a:t>
            </a:r>
            <a:r>
              <a:rPr lang="fa-IR" dirty="0"/>
              <a:t>چه مدت طول می کشد تا راه حل پیدا شود؟ این را می توان بر حسب ثانیه یا انتزاعی تر با تعداد حالت ها و اقدامات در نظر گرفته شده اندازه گیری کرد.</a:t>
            </a:r>
          </a:p>
          <a:p>
            <a:pPr algn="r" rtl="1"/>
            <a:r>
              <a:rPr lang="fa-IR" b="1" dirty="0"/>
              <a:t>پیچیدگی فضا: </a:t>
            </a:r>
            <a:r>
              <a:rPr lang="fa-IR" dirty="0"/>
              <a:t>چه مقدار حافظه برای انجام جستجو مورد نیاز است؟</a:t>
            </a:r>
          </a:p>
          <a:p>
            <a:pPr algn="r" rtl="1"/>
            <a:endParaRPr lang="fa-IR" dirty="0"/>
          </a:p>
        </p:txBody>
      </p:sp>
      <p:sp>
        <p:nvSpPr>
          <p:cNvPr id="4" name="Slide Number Placeholder 3">
            <a:extLst>
              <a:ext uri="{FF2B5EF4-FFF2-40B4-BE49-F238E27FC236}">
                <a16:creationId xmlns:a16="http://schemas.microsoft.com/office/drawing/2014/main" id="{13B3E7A6-B307-D7DA-FC1A-F6A88EC2AC73}"/>
              </a:ext>
            </a:extLst>
          </p:cNvPr>
          <p:cNvSpPr>
            <a:spLocks noGrp="1"/>
          </p:cNvSpPr>
          <p:nvPr>
            <p:ph type="sldNum" sz="quarter" idx="12"/>
          </p:nvPr>
        </p:nvSpPr>
        <p:spPr/>
        <p:txBody>
          <a:bodyPr/>
          <a:lstStyle/>
          <a:p>
            <a:fld id="{F614FD8E-2B32-414C-808C-9C3DB6C0E6BF}" type="slidenum">
              <a:rPr lang="en-US" smtClean="0"/>
              <a:t>89</a:t>
            </a:fld>
            <a:endParaRPr lang="en-US"/>
          </a:p>
        </p:txBody>
      </p:sp>
    </p:spTree>
    <p:extLst>
      <p:ext uri="{BB962C8B-B14F-4D97-AF65-F5344CB8AC3E}">
        <p14:creationId xmlns:p14="http://schemas.microsoft.com/office/powerpoint/2010/main" val="3382332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FE2A-824A-885D-DE8A-9D1099310375}"/>
              </a:ext>
            </a:extLst>
          </p:cNvPr>
          <p:cNvSpPr>
            <a:spLocks noGrp="1"/>
          </p:cNvSpPr>
          <p:nvPr>
            <p:ph type="title"/>
          </p:nvPr>
        </p:nvSpPr>
        <p:spPr/>
        <p:txBody>
          <a:bodyPr/>
          <a:lstStyle/>
          <a:p>
            <a:pPr algn="r" rtl="1"/>
            <a:r>
              <a:rPr lang="fa-IR" dirty="0"/>
              <a:t>عمل منطقی: رویکرد عامل منطقی</a:t>
            </a:r>
            <a:endParaRPr lang="en-US" dirty="0"/>
          </a:p>
        </p:txBody>
      </p:sp>
      <p:sp>
        <p:nvSpPr>
          <p:cNvPr id="3" name="Content Placeholder 2">
            <a:extLst>
              <a:ext uri="{FF2B5EF4-FFF2-40B4-BE49-F238E27FC236}">
                <a16:creationId xmlns:a16="http://schemas.microsoft.com/office/drawing/2014/main" id="{FCE5FEE8-E4CE-E244-928F-0CF28377A16D}"/>
              </a:ext>
            </a:extLst>
          </p:cNvPr>
          <p:cNvSpPr>
            <a:spLocks noGrp="1"/>
          </p:cNvSpPr>
          <p:nvPr>
            <p:ph idx="1"/>
          </p:nvPr>
        </p:nvSpPr>
        <p:spPr/>
        <p:txBody>
          <a:bodyPr>
            <a:normAutofit lnSpcReduction="10000"/>
          </a:bodyPr>
          <a:lstStyle/>
          <a:p>
            <a:pPr algn="r" rtl="1"/>
            <a:r>
              <a:rPr lang="fa-IR" dirty="0">
                <a:solidFill>
                  <a:schemeClr val="accent2">
                    <a:lumMod val="75000"/>
                  </a:schemeClr>
                </a:solidFill>
              </a:rPr>
              <a:t>عامل</a:t>
            </a:r>
            <a:r>
              <a:rPr lang="fa-IR" dirty="0"/>
              <a:t> به صورت ساده چیزی است که عمل می کند</a:t>
            </a:r>
          </a:p>
          <a:p>
            <a:pPr algn="r" rtl="1"/>
            <a:r>
              <a:rPr lang="fa-IR" dirty="0"/>
              <a:t>البته، همه برنامه های کامپیوتری کاری انجام می دهند، اما از </a:t>
            </a:r>
            <a:r>
              <a:rPr lang="fa-IR" dirty="0" err="1"/>
              <a:t>عاملهای</a:t>
            </a:r>
            <a:r>
              <a:rPr lang="fa-IR" dirty="0"/>
              <a:t> رایانه ای انتظار می رود که کارهای بیشتری انجام دهند: به طور مستقل عمل کنند، محیط خود را درک کنند، در یک دوره زمانی طولانی دوام بیاورند، با تغییرات سازگار شوند، و اهداف را ایجاد کنند و دنبال کنند.</a:t>
            </a:r>
          </a:p>
          <a:p>
            <a:pPr algn="r" rtl="1"/>
            <a:r>
              <a:rPr lang="fa-IR" dirty="0">
                <a:solidFill>
                  <a:schemeClr val="accent2">
                    <a:lumMod val="75000"/>
                  </a:schemeClr>
                </a:solidFill>
              </a:rPr>
              <a:t>عامل منطقی </a:t>
            </a:r>
            <a:r>
              <a:rPr lang="fa-IR" dirty="0"/>
              <a:t>عاملی است که به گونه ای عمل می کند که به بهترین نتیجه یا در صورت عدم اطمینان ، بهترین نتیجه مورد انتظار دست یابد.</a:t>
            </a:r>
          </a:p>
          <a:p>
            <a:pPr algn="r" rtl="1"/>
            <a:r>
              <a:rPr lang="fa-IR" dirty="0"/>
              <a:t>. استنباط صحیح گاهی اوقات بخشی از عامل منطقی بودن است، زیرا یکی از راه های عمل منطقی این است که استنباط کنیم که یک عمل معین بهترین است و سپس بر اساس آن نتیجه عمل کنیم. از طرف دیگر ، روشهایی برای عمل منطقی وجود دارد که </a:t>
            </a:r>
            <a:r>
              <a:rPr lang="fa-IR" dirty="0" err="1"/>
              <a:t>نمی</a:t>
            </a:r>
            <a:r>
              <a:rPr lang="fa-IR" dirty="0"/>
              <a:t> توان گفت شامل استنتاج است.</a:t>
            </a:r>
          </a:p>
          <a:p>
            <a:pPr algn="r" rtl="1"/>
            <a:r>
              <a:rPr lang="fa-IR" dirty="0"/>
              <a:t>رویکرد عامل عقلانی به هوش مصنوعی دو مزیت نسبت به سایر </a:t>
            </a:r>
            <a:r>
              <a:rPr lang="fa-IR" dirty="0" err="1"/>
              <a:t>رویکردها</a:t>
            </a:r>
            <a:r>
              <a:rPr lang="fa-IR" dirty="0"/>
              <a:t> دارد. اولا، کلی تر از رویکرد «قوانین اندیشه» است، زیرا استنتاج صحیح تنها یکی از چندین مکانیسم ممکن برای دستیابی به عقلانیت است. دوم، بیشتر برای توسعه علمی سازگار است.</a:t>
            </a:r>
            <a:endParaRPr lang="en-US" dirty="0"/>
          </a:p>
        </p:txBody>
      </p:sp>
      <p:sp>
        <p:nvSpPr>
          <p:cNvPr id="4" name="Slide Number Placeholder 3">
            <a:extLst>
              <a:ext uri="{FF2B5EF4-FFF2-40B4-BE49-F238E27FC236}">
                <a16:creationId xmlns:a16="http://schemas.microsoft.com/office/drawing/2014/main" id="{E372D8B5-7161-7165-19B6-D674A443D5A5}"/>
              </a:ext>
            </a:extLst>
          </p:cNvPr>
          <p:cNvSpPr>
            <a:spLocks noGrp="1"/>
          </p:cNvSpPr>
          <p:nvPr>
            <p:ph type="sldNum" sz="quarter" idx="12"/>
          </p:nvPr>
        </p:nvSpPr>
        <p:spPr/>
        <p:txBody>
          <a:bodyPr/>
          <a:lstStyle/>
          <a:p>
            <a:fld id="{F614FD8E-2B32-414C-808C-9C3DB6C0E6BF}" type="slidenum">
              <a:rPr lang="en-US" smtClean="0"/>
              <a:t>9</a:t>
            </a:fld>
            <a:endParaRPr lang="en-US"/>
          </a:p>
        </p:txBody>
      </p:sp>
    </p:spTree>
    <p:extLst>
      <p:ext uri="{BB962C8B-B14F-4D97-AF65-F5344CB8AC3E}">
        <p14:creationId xmlns:p14="http://schemas.microsoft.com/office/powerpoint/2010/main" val="729858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5299D-E5C5-A916-C31D-61717A08BD1C}"/>
              </a:ext>
            </a:extLst>
          </p:cNvPr>
          <p:cNvSpPr>
            <a:spLocks noGrp="1"/>
          </p:cNvSpPr>
          <p:nvPr>
            <p:ph type="title"/>
          </p:nvPr>
        </p:nvSpPr>
        <p:spPr/>
        <p:txBody>
          <a:bodyPr/>
          <a:lstStyle/>
          <a:p>
            <a:pPr algn="r" rtl="1"/>
            <a:r>
              <a:rPr lang="fa-IR" dirty="0"/>
              <a:t>اندازه گیری عملکرد حل مسئله</a:t>
            </a:r>
            <a:endParaRPr lang="en-US" dirty="0"/>
          </a:p>
        </p:txBody>
      </p:sp>
      <p:sp>
        <p:nvSpPr>
          <p:cNvPr id="3" name="Content Placeholder 2">
            <a:extLst>
              <a:ext uri="{FF2B5EF4-FFF2-40B4-BE49-F238E27FC236}">
                <a16:creationId xmlns:a16="http://schemas.microsoft.com/office/drawing/2014/main" id="{F152B15C-C473-51ED-5A5B-162E5BC15B28}"/>
              </a:ext>
            </a:extLst>
          </p:cNvPr>
          <p:cNvSpPr>
            <a:spLocks noGrp="1"/>
          </p:cNvSpPr>
          <p:nvPr>
            <p:ph idx="1"/>
          </p:nvPr>
        </p:nvSpPr>
        <p:spPr/>
        <p:txBody>
          <a:bodyPr>
            <a:normAutofit/>
          </a:bodyPr>
          <a:lstStyle/>
          <a:p>
            <a:pPr algn="r" rtl="1"/>
            <a:r>
              <a:rPr lang="fa-IR" dirty="0"/>
              <a:t>برای کامل، یک </a:t>
            </a:r>
            <a:r>
              <a:rPr lang="fa-IR" dirty="0" err="1"/>
              <a:t>الگوریتم</a:t>
            </a:r>
            <a:r>
              <a:rPr lang="fa-IR" dirty="0"/>
              <a:t> جستجو باید به روشی که فضای حالت بی نهایت را کاوش می کند، سیستماتیک باشد و مطمئن شود که در نهایت می تواند به هر حالتی که به حالت اولیه متصل است برسد.</a:t>
            </a:r>
            <a:endParaRPr lang="en-US" dirty="0"/>
          </a:p>
          <a:p>
            <a:pPr algn="r" rtl="1"/>
            <a:r>
              <a:rPr lang="fa-IR" dirty="0"/>
              <a:t>در علوم کامپیوتر نظری ، اندازه گیری معمولی اندازه نمودار حالت و فضای است ، جایی که تعداد رئوس (گره های حالت) </a:t>
            </a:r>
            <a:r>
              <a:rPr lang="fa-IR" dirty="0" err="1"/>
              <a:t>گراف</a:t>
            </a:r>
            <a:r>
              <a:rPr lang="fa-IR" dirty="0"/>
              <a:t> و تعداد لبه ها است</a:t>
            </a:r>
          </a:p>
          <a:p>
            <a:pPr algn="r" rtl="1"/>
            <a:r>
              <a:rPr lang="fa-IR" dirty="0"/>
              <a:t>این زمانی مناسب است که نمودار یک ساختار داده صریح باشد، مانند نقشه رومانی. اما در بسیاری از مشکلات هوش مصنوعی، نمودار فقط به طور ضمنی توسط حالت اولیه، اقدامات و مدل انتقال نشان داده می شود. </a:t>
            </a:r>
          </a:p>
          <a:p>
            <a:pPr algn="r" rtl="1"/>
            <a:r>
              <a:rPr lang="fa-IR" dirty="0"/>
              <a:t>برای یک فضای حالت ضمنی، پیچیدگی را می توان بر حسب </a:t>
            </a:r>
            <a:r>
              <a:rPr lang="fa-IR" dirty="0">
                <a:solidFill>
                  <a:schemeClr val="accent2"/>
                </a:solidFill>
              </a:rPr>
              <a:t>عمق</a:t>
            </a:r>
            <a:r>
              <a:rPr lang="fa-IR" dirty="0"/>
              <a:t> </a:t>
            </a:r>
            <a:r>
              <a:rPr lang="en-US" dirty="0"/>
              <a:t>d</a:t>
            </a:r>
            <a:r>
              <a:rPr lang="fa-IR" dirty="0"/>
              <a:t> یا تعداد اقدامات در یک راه حل بهینه </a:t>
            </a:r>
            <a:r>
              <a:rPr lang="en-US" dirty="0"/>
              <a:t>m</a:t>
            </a:r>
            <a:r>
              <a:rPr lang="fa-IR" dirty="0"/>
              <a:t> اندازه گیری کرد. حداکثر تعداد اقدامات در هر مسیر؛ و </a:t>
            </a:r>
            <a:r>
              <a:rPr lang="fa-IR" dirty="0">
                <a:solidFill>
                  <a:schemeClr val="accent2"/>
                </a:solidFill>
              </a:rPr>
              <a:t>فاکتور انشعاب </a:t>
            </a:r>
            <a:r>
              <a:rPr lang="en-US" dirty="0"/>
              <a:t>b</a:t>
            </a:r>
            <a:r>
              <a:rPr lang="fa-IR" dirty="0"/>
              <a:t> یا تعداد </a:t>
            </a:r>
            <a:r>
              <a:rPr lang="fa-IR" dirty="0" err="1"/>
              <a:t>جانشینان</a:t>
            </a:r>
            <a:r>
              <a:rPr lang="fa-IR" dirty="0"/>
              <a:t> یک گره که باید در نظر گرفته شوند.</a:t>
            </a:r>
            <a:endParaRPr lang="en-US" dirty="0"/>
          </a:p>
        </p:txBody>
      </p:sp>
      <p:sp>
        <p:nvSpPr>
          <p:cNvPr id="4" name="Slide Number Placeholder 3">
            <a:extLst>
              <a:ext uri="{FF2B5EF4-FFF2-40B4-BE49-F238E27FC236}">
                <a16:creationId xmlns:a16="http://schemas.microsoft.com/office/drawing/2014/main" id="{13B3E7A6-B307-D7DA-FC1A-F6A88EC2AC73}"/>
              </a:ext>
            </a:extLst>
          </p:cNvPr>
          <p:cNvSpPr>
            <a:spLocks noGrp="1"/>
          </p:cNvSpPr>
          <p:nvPr>
            <p:ph type="sldNum" sz="quarter" idx="12"/>
          </p:nvPr>
        </p:nvSpPr>
        <p:spPr/>
        <p:txBody>
          <a:bodyPr/>
          <a:lstStyle/>
          <a:p>
            <a:fld id="{F614FD8E-2B32-414C-808C-9C3DB6C0E6BF}" type="slidenum">
              <a:rPr lang="en-US" smtClean="0"/>
              <a:t>90</a:t>
            </a:fld>
            <a:endParaRPr lang="en-US"/>
          </a:p>
        </p:txBody>
      </p:sp>
    </p:spTree>
    <p:extLst>
      <p:ext uri="{BB962C8B-B14F-4D97-AF65-F5344CB8AC3E}">
        <p14:creationId xmlns:p14="http://schemas.microsoft.com/office/powerpoint/2010/main" val="134800578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06E8C-EC8E-20C0-EC60-764684488AD4}"/>
              </a:ext>
            </a:extLst>
          </p:cNvPr>
          <p:cNvSpPr>
            <a:spLocks noGrp="1"/>
          </p:cNvSpPr>
          <p:nvPr>
            <p:ph type="title"/>
          </p:nvPr>
        </p:nvSpPr>
        <p:spPr/>
        <p:txBody>
          <a:bodyPr/>
          <a:lstStyle/>
          <a:p>
            <a:pPr algn="r" rtl="1"/>
            <a:r>
              <a:rPr lang="fa-IR" dirty="0"/>
              <a:t>استراتژی های جست </a:t>
            </a:r>
            <a:r>
              <a:rPr lang="fa-IR" dirty="0" err="1"/>
              <a:t>وجوی</a:t>
            </a:r>
            <a:r>
              <a:rPr lang="fa-IR" dirty="0"/>
              <a:t> ناآگاهانه</a:t>
            </a:r>
            <a:endParaRPr lang="en-US" dirty="0"/>
          </a:p>
        </p:txBody>
      </p:sp>
      <p:sp>
        <p:nvSpPr>
          <p:cNvPr id="3" name="Content Placeholder 2">
            <a:extLst>
              <a:ext uri="{FF2B5EF4-FFF2-40B4-BE49-F238E27FC236}">
                <a16:creationId xmlns:a16="http://schemas.microsoft.com/office/drawing/2014/main" id="{05DF0D84-D40C-A309-1A9F-A47BDA5814F3}"/>
              </a:ext>
            </a:extLst>
          </p:cNvPr>
          <p:cNvSpPr>
            <a:spLocks noGrp="1"/>
          </p:cNvSpPr>
          <p:nvPr>
            <p:ph idx="1"/>
          </p:nvPr>
        </p:nvSpPr>
        <p:spPr/>
        <p:txBody>
          <a:bodyPr/>
          <a:lstStyle/>
          <a:p>
            <a:pPr algn="r" rtl="1"/>
            <a:r>
              <a:rPr lang="fa-IR" dirty="0"/>
              <a:t>به یک </a:t>
            </a:r>
            <a:r>
              <a:rPr lang="fa-IR" dirty="0" err="1"/>
              <a:t>الگوریتم</a:t>
            </a:r>
            <a:r>
              <a:rPr lang="fa-IR" dirty="0"/>
              <a:t> جستجوی ناآگاهانه هیچ </a:t>
            </a:r>
            <a:r>
              <a:rPr lang="fa-IR" dirty="0" err="1"/>
              <a:t>سرنخی</a:t>
            </a:r>
            <a:r>
              <a:rPr lang="fa-IR" dirty="0"/>
              <a:t> در مورد میزان نزدیک بودن یک حالت به هدف(ها) داده </a:t>
            </a:r>
            <a:r>
              <a:rPr lang="fa-IR" dirty="0" err="1"/>
              <a:t>نمی</a:t>
            </a:r>
            <a:r>
              <a:rPr lang="fa-IR" dirty="0"/>
              <a:t> شود</a:t>
            </a:r>
          </a:p>
          <a:p>
            <a:pPr algn="r" rtl="1"/>
            <a:r>
              <a:rPr lang="fa-IR" dirty="0"/>
              <a:t>به عنوان مثال، عامل ما در </a:t>
            </a:r>
            <a:r>
              <a:rPr lang="fa-IR" dirty="0" err="1"/>
              <a:t>آراد</a:t>
            </a:r>
            <a:r>
              <a:rPr lang="fa-IR" dirty="0"/>
              <a:t> را با هدف رسیدن به </a:t>
            </a:r>
            <a:r>
              <a:rPr lang="fa-IR" dirty="0" err="1"/>
              <a:t>بخارست</a:t>
            </a:r>
            <a:r>
              <a:rPr lang="fa-IR" dirty="0"/>
              <a:t> در نظر بگیرید. </a:t>
            </a:r>
          </a:p>
          <a:p>
            <a:pPr algn="r" rtl="1"/>
            <a:r>
              <a:rPr lang="fa-IR" dirty="0"/>
              <a:t>یک </a:t>
            </a:r>
            <a:r>
              <a:rPr lang="fa-IR" dirty="0">
                <a:solidFill>
                  <a:schemeClr val="accent2"/>
                </a:solidFill>
              </a:rPr>
              <a:t>عامل ناآگاه </a:t>
            </a:r>
            <a:r>
              <a:rPr lang="fa-IR" dirty="0"/>
              <a:t>که هیچ دانشی از جغرافیای رومانی ندارد هیچ </a:t>
            </a:r>
            <a:r>
              <a:rPr lang="fa-IR" dirty="0" err="1"/>
              <a:t>سرنخی</a:t>
            </a:r>
            <a:r>
              <a:rPr lang="fa-IR" dirty="0"/>
              <a:t> ندارد که آیا رفتن به </a:t>
            </a:r>
            <a:r>
              <a:rPr lang="fa-IR" dirty="0" err="1"/>
              <a:t>زریند</a:t>
            </a:r>
            <a:r>
              <a:rPr lang="fa-IR" dirty="0"/>
              <a:t> یا </a:t>
            </a:r>
            <a:r>
              <a:rPr lang="fa-IR" dirty="0" err="1"/>
              <a:t>سیبیو</a:t>
            </a:r>
            <a:r>
              <a:rPr lang="fa-IR" dirty="0"/>
              <a:t> اولین قدم بهتر است.</a:t>
            </a:r>
          </a:p>
          <a:p>
            <a:pPr algn="r" rtl="1"/>
            <a:r>
              <a:rPr lang="fa-IR" dirty="0"/>
              <a:t>در مقابل، یک </a:t>
            </a:r>
            <a:r>
              <a:rPr lang="fa-IR" dirty="0">
                <a:solidFill>
                  <a:schemeClr val="accent2"/>
                </a:solidFill>
              </a:rPr>
              <a:t>عامل آگاه </a:t>
            </a:r>
            <a:r>
              <a:rPr lang="fa-IR" dirty="0"/>
              <a:t>که موقعیت هر شهر را می داند، می داند که </a:t>
            </a:r>
            <a:r>
              <a:rPr lang="fa-IR" dirty="0" err="1"/>
              <a:t>سیبیو</a:t>
            </a:r>
            <a:r>
              <a:rPr lang="fa-IR" dirty="0"/>
              <a:t> بسیار به </a:t>
            </a:r>
            <a:r>
              <a:rPr lang="fa-IR" dirty="0" err="1"/>
              <a:t>بخارست</a:t>
            </a:r>
            <a:r>
              <a:rPr lang="fa-IR" dirty="0"/>
              <a:t> نزدیکتر است و بنابراین به احتمال زیاد در کوتاه ترین مسیر قرار دارد.</a:t>
            </a:r>
            <a:endParaRPr lang="en-US" dirty="0"/>
          </a:p>
        </p:txBody>
      </p:sp>
      <p:sp>
        <p:nvSpPr>
          <p:cNvPr id="4" name="Slide Number Placeholder 3">
            <a:extLst>
              <a:ext uri="{FF2B5EF4-FFF2-40B4-BE49-F238E27FC236}">
                <a16:creationId xmlns:a16="http://schemas.microsoft.com/office/drawing/2014/main" id="{16D1A09E-140D-45BF-8A3F-3FB9746F4B84}"/>
              </a:ext>
            </a:extLst>
          </p:cNvPr>
          <p:cNvSpPr>
            <a:spLocks noGrp="1"/>
          </p:cNvSpPr>
          <p:nvPr>
            <p:ph type="sldNum" sz="quarter" idx="12"/>
          </p:nvPr>
        </p:nvSpPr>
        <p:spPr/>
        <p:txBody>
          <a:bodyPr/>
          <a:lstStyle/>
          <a:p>
            <a:fld id="{F614FD8E-2B32-414C-808C-9C3DB6C0E6BF}" type="slidenum">
              <a:rPr lang="en-US" smtClean="0"/>
              <a:t>91</a:t>
            </a:fld>
            <a:endParaRPr lang="en-US"/>
          </a:p>
        </p:txBody>
      </p:sp>
    </p:spTree>
    <p:extLst>
      <p:ext uri="{BB962C8B-B14F-4D97-AF65-F5344CB8AC3E}">
        <p14:creationId xmlns:p14="http://schemas.microsoft.com/office/powerpoint/2010/main" val="26850574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3A4C0-120B-B11D-3450-03BFF7B126D8}"/>
              </a:ext>
            </a:extLst>
          </p:cNvPr>
          <p:cNvSpPr>
            <a:spLocks noGrp="1"/>
          </p:cNvSpPr>
          <p:nvPr>
            <p:ph type="title"/>
          </p:nvPr>
        </p:nvSpPr>
        <p:spPr/>
        <p:txBody>
          <a:bodyPr/>
          <a:lstStyle/>
          <a:p>
            <a:pPr algn="r" rtl="1"/>
            <a:r>
              <a:rPr lang="fa-IR" dirty="0"/>
              <a:t>جستجوی عرض اول</a:t>
            </a:r>
            <a:endParaRPr lang="en-US" dirty="0"/>
          </a:p>
        </p:txBody>
      </p:sp>
      <p:sp>
        <p:nvSpPr>
          <p:cNvPr id="3" name="Content Placeholder 2">
            <a:extLst>
              <a:ext uri="{FF2B5EF4-FFF2-40B4-BE49-F238E27FC236}">
                <a16:creationId xmlns:a16="http://schemas.microsoft.com/office/drawing/2014/main" id="{5CA25748-5C39-7EDB-DDB1-C3E4997FE1D9}"/>
              </a:ext>
            </a:extLst>
          </p:cNvPr>
          <p:cNvSpPr>
            <a:spLocks noGrp="1"/>
          </p:cNvSpPr>
          <p:nvPr>
            <p:ph idx="1"/>
          </p:nvPr>
        </p:nvSpPr>
        <p:spPr>
          <a:xfrm>
            <a:off x="5338118" y="2133600"/>
            <a:ext cx="6166493" cy="3777622"/>
          </a:xfrm>
        </p:spPr>
        <p:txBody>
          <a:bodyPr/>
          <a:lstStyle/>
          <a:p>
            <a:pPr algn="r" rtl="1"/>
            <a:r>
              <a:rPr lang="fa-IR" dirty="0"/>
              <a:t>هنگامی که همه اقدامات هزینه یکسانی دارند، یک استراتژی مناسب جستجوی اول عرض است که در آن ابتدا گره ریشه گسترش می یابد، سپس همه </a:t>
            </a:r>
            <a:r>
              <a:rPr lang="fa-IR" dirty="0" err="1"/>
              <a:t>جانشینان</a:t>
            </a:r>
            <a:r>
              <a:rPr lang="fa-IR" dirty="0"/>
              <a:t> گره ریشه گسترش می یابد، سپس </a:t>
            </a:r>
            <a:r>
              <a:rPr lang="fa-IR" dirty="0" err="1"/>
              <a:t>جانشینان</a:t>
            </a:r>
            <a:r>
              <a:rPr lang="fa-IR" dirty="0"/>
              <a:t> آنها و غیره گسترش می یابد. </a:t>
            </a:r>
            <a:endParaRPr lang="en-US" dirty="0"/>
          </a:p>
          <a:p>
            <a:pPr algn="r" rtl="1"/>
            <a:r>
              <a:rPr lang="fa-IR" dirty="0"/>
              <a:t>این یک استراتژی جستجوی سیستماتیک است که بنابراین حتی در فضاهای حالت بی نهایت نیز کامل است.</a:t>
            </a:r>
            <a:endParaRPr lang="en-US" dirty="0"/>
          </a:p>
          <a:p>
            <a:pPr algn="r" rtl="1"/>
            <a:r>
              <a:rPr lang="fa-IR" dirty="0"/>
              <a:t>تابع ارزیابی عمق گره است - یعنی تعداد اقداماتی که برای رسیدن به گره انجام می شود</a:t>
            </a:r>
            <a:endParaRPr lang="en-US" dirty="0"/>
          </a:p>
        </p:txBody>
      </p:sp>
      <p:sp>
        <p:nvSpPr>
          <p:cNvPr id="4" name="Slide Number Placeholder 3">
            <a:extLst>
              <a:ext uri="{FF2B5EF4-FFF2-40B4-BE49-F238E27FC236}">
                <a16:creationId xmlns:a16="http://schemas.microsoft.com/office/drawing/2014/main" id="{CC39B7B1-6FF4-650C-E596-78818919160B}"/>
              </a:ext>
            </a:extLst>
          </p:cNvPr>
          <p:cNvSpPr>
            <a:spLocks noGrp="1"/>
          </p:cNvSpPr>
          <p:nvPr>
            <p:ph type="sldNum" sz="quarter" idx="12"/>
          </p:nvPr>
        </p:nvSpPr>
        <p:spPr/>
        <p:txBody>
          <a:bodyPr/>
          <a:lstStyle/>
          <a:p>
            <a:fld id="{F614FD8E-2B32-414C-808C-9C3DB6C0E6BF}" type="slidenum">
              <a:rPr lang="en-US" smtClean="0"/>
              <a:t>92</a:t>
            </a:fld>
            <a:endParaRPr lang="en-US"/>
          </a:p>
        </p:txBody>
      </p:sp>
      <p:pic>
        <p:nvPicPr>
          <p:cNvPr id="5" name="Picture 4">
            <a:extLst>
              <a:ext uri="{FF2B5EF4-FFF2-40B4-BE49-F238E27FC236}">
                <a16:creationId xmlns:a16="http://schemas.microsoft.com/office/drawing/2014/main" id="{62D6B506-4356-5944-38EE-31B5734847EF}"/>
              </a:ext>
            </a:extLst>
          </p:cNvPr>
          <p:cNvPicPr>
            <a:picLocks noChangeAspect="1"/>
          </p:cNvPicPr>
          <p:nvPr/>
        </p:nvPicPr>
        <p:blipFill>
          <a:blip r:embed="rId2"/>
          <a:stretch>
            <a:fillRect/>
          </a:stretch>
        </p:blipFill>
        <p:spPr>
          <a:xfrm>
            <a:off x="1979900" y="2268785"/>
            <a:ext cx="2987516" cy="2033756"/>
          </a:xfrm>
          <a:prstGeom prst="rect">
            <a:avLst/>
          </a:prstGeom>
        </p:spPr>
      </p:pic>
      <p:pic>
        <p:nvPicPr>
          <p:cNvPr id="6" name="Picture 5">
            <a:extLst>
              <a:ext uri="{FF2B5EF4-FFF2-40B4-BE49-F238E27FC236}">
                <a16:creationId xmlns:a16="http://schemas.microsoft.com/office/drawing/2014/main" id="{C2CE38A0-CEA1-C932-F396-00AC4F84806B}"/>
              </a:ext>
            </a:extLst>
          </p:cNvPr>
          <p:cNvPicPr>
            <a:picLocks noChangeAspect="1"/>
          </p:cNvPicPr>
          <p:nvPr/>
        </p:nvPicPr>
        <p:blipFill>
          <a:blip r:embed="rId3"/>
          <a:stretch>
            <a:fillRect/>
          </a:stretch>
        </p:blipFill>
        <p:spPr>
          <a:xfrm>
            <a:off x="1979900" y="2332998"/>
            <a:ext cx="2987516" cy="1905330"/>
          </a:xfrm>
          <a:prstGeom prst="rect">
            <a:avLst/>
          </a:prstGeom>
        </p:spPr>
      </p:pic>
      <p:pic>
        <p:nvPicPr>
          <p:cNvPr id="7" name="Picture 6">
            <a:extLst>
              <a:ext uri="{FF2B5EF4-FFF2-40B4-BE49-F238E27FC236}">
                <a16:creationId xmlns:a16="http://schemas.microsoft.com/office/drawing/2014/main" id="{C1455DB9-B9BC-57B5-1BEE-35BAB6607210}"/>
              </a:ext>
            </a:extLst>
          </p:cNvPr>
          <p:cNvPicPr>
            <a:picLocks noChangeAspect="1"/>
          </p:cNvPicPr>
          <p:nvPr/>
        </p:nvPicPr>
        <p:blipFill>
          <a:blip r:embed="rId4"/>
          <a:stretch>
            <a:fillRect/>
          </a:stretch>
        </p:blipFill>
        <p:spPr>
          <a:xfrm>
            <a:off x="1979900" y="2184168"/>
            <a:ext cx="2994914" cy="2033755"/>
          </a:xfrm>
          <a:prstGeom prst="rect">
            <a:avLst/>
          </a:prstGeom>
        </p:spPr>
      </p:pic>
      <p:pic>
        <p:nvPicPr>
          <p:cNvPr id="8" name="Picture 7">
            <a:extLst>
              <a:ext uri="{FF2B5EF4-FFF2-40B4-BE49-F238E27FC236}">
                <a16:creationId xmlns:a16="http://schemas.microsoft.com/office/drawing/2014/main" id="{2AFC1BC7-D18C-DD1F-9A2F-52F3B7877CCC}"/>
              </a:ext>
            </a:extLst>
          </p:cNvPr>
          <p:cNvPicPr>
            <a:picLocks noChangeAspect="1"/>
          </p:cNvPicPr>
          <p:nvPr/>
        </p:nvPicPr>
        <p:blipFill>
          <a:blip r:embed="rId5"/>
          <a:stretch>
            <a:fillRect/>
          </a:stretch>
        </p:blipFill>
        <p:spPr>
          <a:xfrm>
            <a:off x="1698208" y="2226477"/>
            <a:ext cx="3276606" cy="2033755"/>
          </a:xfrm>
          <a:prstGeom prst="rect">
            <a:avLst/>
          </a:prstGeom>
        </p:spPr>
      </p:pic>
    </p:spTree>
    <p:extLst>
      <p:ext uri="{BB962C8B-B14F-4D97-AF65-F5344CB8AC3E}">
        <p14:creationId xmlns:p14="http://schemas.microsoft.com/office/powerpoint/2010/main" val="409676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3A4C0-120B-B11D-3450-03BFF7B126D8}"/>
              </a:ext>
            </a:extLst>
          </p:cNvPr>
          <p:cNvSpPr>
            <a:spLocks noGrp="1"/>
          </p:cNvSpPr>
          <p:nvPr>
            <p:ph type="title"/>
          </p:nvPr>
        </p:nvSpPr>
        <p:spPr/>
        <p:txBody>
          <a:bodyPr/>
          <a:lstStyle/>
          <a:p>
            <a:pPr algn="r" rtl="1"/>
            <a:r>
              <a:rPr lang="fa-IR" dirty="0"/>
              <a:t>جستجوی عرض اول</a:t>
            </a:r>
            <a:endParaRPr lang="en-US" dirty="0"/>
          </a:p>
        </p:txBody>
      </p:sp>
      <p:sp>
        <p:nvSpPr>
          <p:cNvPr id="4" name="Slide Number Placeholder 3">
            <a:extLst>
              <a:ext uri="{FF2B5EF4-FFF2-40B4-BE49-F238E27FC236}">
                <a16:creationId xmlns:a16="http://schemas.microsoft.com/office/drawing/2014/main" id="{CC39B7B1-6FF4-650C-E596-78818919160B}"/>
              </a:ext>
            </a:extLst>
          </p:cNvPr>
          <p:cNvSpPr>
            <a:spLocks noGrp="1"/>
          </p:cNvSpPr>
          <p:nvPr>
            <p:ph type="sldNum" sz="quarter" idx="12"/>
          </p:nvPr>
        </p:nvSpPr>
        <p:spPr/>
        <p:txBody>
          <a:bodyPr/>
          <a:lstStyle/>
          <a:p>
            <a:fld id="{F614FD8E-2B32-414C-808C-9C3DB6C0E6BF}" type="slidenum">
              <a:rPr lang="en-US" smtClean="0"/>
              <a:t>93</a:t>
            </a:fld>
            <a:endParaRPr lang="en-US"/>
          </a:p>
        </p:txBody>
      </p:sp>
      <p:sp>
        <p:nvSpPr>
          <p:cNvPr id="10" name="Content Placeholder 9">
            <a:extLst>
              <a:ext uri="{FF2B5EF4-FFF2-40B4-BE49-F238E27FC236}">
                <a16:creationId xmlns:a16="http://schemas.microsoft.com/office/drawing/2014/main" id="{DC828E9F-E49E-79E6-D35D-BA074E4EEAE3}"/>
              </a:ext>
            </a:extLst>
          </p:cNvPr>
          <p:cNvSpPr>
            <a:spLocks noGrp="1"/>
          </p:cNvSpPr>
          <p:nvPr>
            <p:ph idx="1"/>
          </p:nvPr>
        </p:nvSpPr>
        <p:spPr/>
        <p:txBody>
          <a:bodyPr/>
          <a:lstStyle/>
          <a:p>
            <a:endParaRPr lang="en-US"/>
          </a:p>
        </p:txBody>
      </p:sp>
      <p:pic>
        <p:nvPicPr>
          <p:cNvPr id="11" name="Picture 10">
            <a:extLst>
              <a:ext uri="{FF2B5EF4-FFF2-40B4-BE49-F238E27FC236}">
                <a16:creationId xmlns:a16="http://schemas.microsoft.com/office/drawing/2014/main" id="{88F59D95-242F-B76D-6508-E91BAEC178A4}"/>
              </a:ext>
            </a:extLst>
          </p:cNvPr>
          <p:cNvPicPr>
            <a:picLocks noChangeAspect="1"/>
          </p:cNvPicPr>
          <p:nvPr/>
        </p:nvPicPr>
        <p:blipFill>
          <a:blip r:embed="rId2"/>
          <a:stretch>
            <a:fillRect/>
          </a:stretch>
        </p:blipFill>
        <p:spPr>
          <a:xfrm>
            <a:off x="2496064" y="1545609"/>
            <a:ext cx="7525265" cy="4625137"/>
          </a:xfrm>
          <a:prstGeom prst="rect">
            <a:avLst/>
          </a:prstGeom>
        </p:spPr>
      </p:pic>
    </p:spTree>
    <p:extLst>
      <p:ext uri="{BB962C8B-B14F-4D97-AF65-F5344CB8AC3E}">
        <p14:creationId xmlns:p14="http://schemas.microsoft.com/office/powerpoint/2010/main" val="39391147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03395-245B-1397-87DA-4E154AAE4DFF}"/>
              </a:ext>
            </a:extLst>
          </p:cNvPr>
          <p:cNvSpPr>
            <a:spLocks noGrp="1"/>
          </p:cNvSpPr>
          <p:nvPr>
            <p:ph type="title"/>
          </p:nvPr>
        </p:nvSpPr>
        <p:spPr/>
        <p:txBody>
          <a:bodyPr/>
          <a:lstStyle/>
          <a:p>
            <a:pPr algn="r" rtl="1"/>
            <a:r>
              <a:rPr lang="fa-IR" dirty="0"/>
              <a:t>جستجوی عرض اول</a:t>
            </a:r>
            <a:endParaRPr lang="en-US" dirty="0"/>
          </a:p>
        </p:txBody>
      </p:sp>
      <p:sp>
        <p:nvSpPr>
          <p:cNvPr id="3" name="Content Placeholder 2">
            <a:extLst>
              <a:ext uri="{FF2B5EF4-FFF2-40B4-BE49-F238E27FC236}">
                <a16:creationId xmlns:a16="http://schemas.microsoft.com/office/drawing/2014/main" id="{FBB9DE99-8C66-7466-E4AC-C72122858123}"/>
              </a:ext>
            </a:extLst>
          </p:cNvPr>
          <p:cNvSpPr>
            <a:spLocks noGrp="1"/>
          </p:cNvSpPr>
          <p:nvPr>
            <p:ph idx="1"/>
          </p:nvPr>
        </p:nvSpPr>
        <p:spPr/>
        <p:txBody>
          <a:bodyPr/>
          <a:lstStyle/>
          <a:p>
            <a:pPr algn="r" rtl="1"/>
            <a:r>
              <a:rPr lang="fa-IR" dirty="0"/>
              <a:t>جستجوی اول عرض همیشه راه </a:t>
            </a:r>
            <a:r>
              <a:rPr lang="fa-IR" dirty="0" err="1"/>
              <a:t>حلی</a:t>
            </a:r>
            <a:r>
              <a:rPr lang="fa-IR" dirty="0"/>
              <a:t> با حداقل تعداد اکشن پیدا می کند</a:t>
            </a:r>
          </a:p>
          <a:p>
            <a:pPr algn="r" rtl="1"/>
            <a:r>
              <a:rPr lang="fa-IR" dirty="0"/>
              <a:t>این بدان معناست که برای مسائلی که همه عملها هزینه یکسانی دارند، مقرون به صرفه است، اما نه برای مسائلی که آن ویژگی را ندارند.</a:t>
            </a:r>
          </a:p>
          <a:p>
            <a:pPr algn="r" rtl="1"/>
            <a:r>
              <a:rPr lang="fa-IR" dirty="0"/>
              <a:t>اما در هر صورت کامل است.</a:t>
            </a:r>
          </a:p>
          <a:p>
            <a:pPr algn="r" rtl="1"/>
            <a:r>
              <a:rPr lang="fa-IR" dirty="0"/>
              <a:t>پیچیدگی زمانی: تعداد کل گره های تولید شده</a:t>
            </a:r>
          </a:p>
          <a:p>
            <a:pPr algn="r" rtl="1"/>
            <a:endParaRPr lang="fa-IR" dirty="0"/>
          </a:p>
          <a:p>
            <a:pPr algn="r" rtl="1"/>
            <a:r>
              <a:rPr lang="fa-IR" dirty="0"/>
              <a:t>همه گره ها در حافظه باقی می مانند، بنابراین پیچیدگی مکان نیز </a:t>
            </a:r>
            <a:r>
              <a:rPr lang="en-US" dirty="0"/>
              <a:t>O(b</a:t>
            </a:r>
            <a:r>
              <a:rPr lang="en-US" baseline="30000" dirty="0"/>
              <a:t>d</a:t>
            </a:r>
            <a:r>
              <a:rPr lang="en-US" dirty="0"/>
              <a:t>)</a:t>
            </a:r>
            <a:r>
              <a:rPr lang="fa-IR" dirty="0"/>
              <a:t> است</a:t>
            </a:r>
            <a:endParaRPr lang="en-US" dirty="0"/>
          </a:p>
        </p:txBody>
      </p:sp>
      <p:sp>
        <p:nvSpPr>
          <p:cNvPr id="4" name="Slide Number Placeholder 3">
            <a:extLst>
              <a:ext uri="{FF2B5EF4-FFF2-40B4-BE49-F238E27FC236}">
                <a16:creationId xmlns:a16="http://schemas.microsoft.com/office/drawing/2014/main" id="{F4454231-172E-8C9B-AFF6-DF8D37AD1447}"/>
              </a:ext>
            </a:extLst>
          </p:cNvPr>
          <p:cNvSpPr>
            <a:spLocks noGrp="1"/>
          </p:cNvSpPr>
          <p:nvPr>
            <p:ph type="sldNum" sz="quarter" idx="12"/>
          </p:nvPr>
        </p:nvSpPr>
        <p:spPr/>
        <p:txBody>
          <a:bodyPr/>
          <a:lstStyle/>
          <a:p>
            <a:fld id="{F614FD8E-2B32-414C-808C-9C3DB6C0E6BF}" type="slidenum">
              <a:rPr lang="en-US" smtClean="0"/>
              <a:t>94</a:t>
            </a:fld>
            <a:endParaRPr lang="en-US"/>
          </a:p>
        </p:txBody>
      </p:sp>
      <p:pic>
        <p:nvPicPr>
          <p:cNvPr id="5" name="Picture 4">
            <a:extLst>
              <a:ext uri="{FF2B5EF4-FFF2-40B4-BE49-F238E27FC236}">
                <a16:creationId xmlns:a16="http://schemas.microsoft.com/office/drawing/2014/main" id="{0BE220AA-3EC6-E8FB-8A6A-42E86F768746}"/>
              </a:ext>
            </a:extLst>
          </p:cNvPr>
          <p:cNvPicPr>
            <a:picLocks noChangeAspect="1"/>
          </p:cNvPicPr>
          <p:nvPr/>
        </p:nvPicPr>
        <p:blipFill>
          <a:blip r:embed="rId2"/>
          <a:stretch>
            <a:fillRect/>
          </a:stretch>
        </p:blipFill>
        <p:spPr>
          <a:xfrm>
            <a:off x="4080832" y="3469884"/>
            <a:ext cx="3486637" cy="552527"/>
          </a:xfrm>
          <a:prstGeom prst="rect">
            <a:avLst/>
          </a:prstGeom>
        </p:spPr>
      </p:pic>
    </p:spTree>
    <p:extLst>
      <p:ext uri="{BB962C8B-B14F-4D97-AF65-F5344CB8AC3E}">
        <p14:creationId xmlns:p14="http://schemas.microsoft.com/office/powerpoint/2010/main" val="16051619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0606-FF4D-DE6F-19AF-33B2226FB7EB}"/>
              </a:ext>
            </a:extLst>
          </p:cNvPr>
          <p:cNvSpPr>
            <a:spLocks noGrp="1"/>
          </p:cNvSpPr>
          <p:nvPr>
            <p:ph type="title"/>
          </p:nvPr>
        </p:nvSpPr>
        <p:spPr/>
        <p:txBody>
          <a:bodyPr/>
          <a:lstStyle/>
          <a:p>
            <a:pPr algn="r" rtl="1"/>
            <a:r>
              <a:rPr lang="fa-IR" dirty="0" err="1"/>
              <a:t>الگوریتم</a:t>
            </a:r>
            <a:r>
              <a:rPr lang="fa-IR" dirty="0"/>
              <a:t> </a:t>
            </a:r>
            <a:r>
              <a:rPr lang="en-US" dirty="0"/>
              <a:t>Dijkstra </a:t>
            </a:r>
            <a:r>
              <a:rPr lang="fa-IR" dirty="0"/>
              <a:t> یا جستجوی هزینه یکنواخت</a:t>
            </a:r>
            <a:endParaRPr lang="en-US" dirty="0"/>
          </a:p>
        </p:txBody>
      </p:sp>
      <p:sp>
        <p:nvSpPr>
          <p:cNvPr id="3" name="Content Placeholder 2">
            <a:extLst>
              <a:ext uri="{FF2B5EF4-FFF2-40B4-BE49-F238E27FC236}">
                <a16:creationId xmlns:a16="http://schemas.microsoft.com/office/drawing/2014/main" id="{F846381F-BA30-2761-5680-F2D1B7F5514C}"/>
              </a:ext>
            </a:extLst>
          </p:cNvPr>
          <p:cNvSpPr>
            <a:spLocks noGrp="1"/>
          </p:cNvSpPr>
          <p:nvPr>
            <p:ph idx="1"/>
          </p:nvPr>
        </p:nvSpPr>
        <p:spPr/>
        <p:txBody>
          <a:bodyPr>
            <a:normAutofit lnSpcReduction="10000"/>
          </a:bodyPr>
          <a:lstStyle/>
          <a:p>
            <a:pPr algn="r" rtl="1"/>
            <a:r>
              <a:rPr lang="fa-IR" dirty="0"/>
              <a:t>هنگامی که اعمال هزینه های متفاوتی دارند، یک انتخاب واضح استفاده از جستجوی بهترین-اول است که در آن تابع ارزیابی هزینه مسیر از ریشه به گره فعلی است.</a:t>
            </a:r>
          </a:p>
          <a:p>
            <a:pPr algn="r" rtl="1"/>
            <a:r>
              <a:rPr lang="fa-IR" dirty="0"/>
              <a:t>این </a:t>
            </a:r>
            <a:r>
              <a:rPr lang="fa-IR" dirty="0" err="1"/>
              <a:t>الگوریتم</a:t>
            </a:r>
            <a:r>
              <a:rPr lang="fa-IR" dirty="0"/>
              <a:t> را می توان به عنوان فراخوانی به</a:t>
            </a:r>
            <a:br>
              <a:rPr lang="fa-IR" dirty="0"/>
            </a:br>
            <a:r>
              <a:rPr lang="fa-IR" dirty="0"/>
              <a:t> </a:t>
            </a:r>
            <a:r>
              <a:rPr lang="en-US" dirty="0"/>
              <a:t>BEST-FIRSTSEARCH </a:t>
            </a:r>
            <a:r>
              <a:rPr lang="fa-IR" dirty="0"/>
              <a:t> با </a:t>
            </a:r>
            <a:r>
              <a:rPr lang="en-US" dirty="0"/>
              <a:t>PATH-COST </a:t>
            </a:r>
            <a:r>
              <a:rPr lang="fa-IR" dirty="0"/>
              <a:t> به عنوان تابع ارزیابی</a:t>
            </a:r>
            <a:br>
              <a:rPr lang="fa-IR" dirty="0"/>
            </a:br>
            <a:r>
              <a:rPr lang="fa-IR" dirty="0"/>
              <a:t> پیاده سازی کرد</a:t>
            </a:r>
          </a:p>
          <a:p>
            <a:pPr algn="r" rtl="1">
              <a:buFont typeface="+mj-lt"/>
              <a:buAutoNum type="arabicPeriod"/>
            </a:pPr>
            <a:r>
              <a:rPr lang="fa-IR" dirty="0"/>
              <a:t>گسترش </a:t>
            </a:r>
            <a:r>
              <a:rPr lang="en-US" dirty="0"/>
              <a:t>S</a:t>
            </a:r>
            <a:r>
              <a:rPr lang="fa-IR" dirty="0"/>
              <a:t> و ایجاد دو مسیر به طول های 99 و 80</a:t>
            </a:r>
          </a:p>
          <a:p>
            <a:pPr algn="r" rtl="1">
              <a:buFont typeface="+mj-lt"/>
              <a:buAutoNum type="arabicPeriod"/>
            </a:pPr>
            <a:r>
              <a:rPr lang="fa-IR" dirty="0"/>
              <a:t>انتخاب بهترین مسیر (80) و گسترش </a:t>
            </a:r>
            <a:r>
              <a:rPr lang="en-US" dirty="0"/>
              <a:t>R</a:t>
            </a:r>
            <a:r>
              <a:rPr lang="fa-IR" dirty="0"/>
              <a:t> و ایجاد دو مسیر به </a:t>
            </a:r>
            <a:r>
              <a:rPr lang="fa-IR" dirty="0" err="1"/>
              <a:t>طولهای</a:t>
            </a:r>
            <a:r>
              <a:rPr lang="fa-IR" dirty="0"/>
              <a:t> 99 و </a:t>
            </a:r>
            <a:br>
              <a:rPr lang="fa-IR" dirty="0"/>
            </a:br>
            <a:r>
              <a:rPr lang="fa-IR" dirty="0"/>
              <a:t>80+97=177</a:t>
            </a:r>
          </a:p>
          <a:p>
            <a:pPr algn="r" rtl="1">
              <a:buFont typeface="+mj-lt"/>
              <a:buAutoNum type="arabicPeriod"/>
            </a:pPr>
            <a:r>
              <a:rPr lang="fa-IR" dirty="0"/>
              <a:t>انتخاب بهترین مسیر و گسترش </a:t>
            </a:r>
            <a:r>
              <a:rPr lang="en-US" dirty="0"/>
              <a:t>F</a:t>
            </a:r>
            <a:r>
              <a:rPr lang="fa-IR" dirty="0"/>
              <a:t> و </a:t>
            </a:r>
            <a:r>
              <a:rPr lang="fa-IR" dirty="0" err="1"/>
              <a:t>بروزرسانی</a:t>
            </a:r>
            <a:r>
              <a:rPr lang="fa-IR" dirty="0"/>
              <a:t> مسیرها (177 و 310)</a:t>
            </a:r>
          </a:p>
          <a:p>
            <a:pPr algn="r" rtl="1">
              <a:buFont typeface="+mj-lt"/>
              <a:buAutoNum type="arabicPeriod"/>
            </a:pPr>
            <a:r>
              <a:rPr lang="fa-IR" dirty="0"/>
              <a:t>انتخاب بهترین (توسعه </a:t>
            </a:r>
            <a:r>
              <a:rPr lang="en-US" dirty="0"/>
              <a:t>P</a:t>
            </a:r>
            <a:r>
              <a:rPr lang="fa-IR" dirty="0"/>
              <a:t>) و </a:t>
            </a:r>
            <a:r>
              <a:rPr lang="fa-IR" dirty="0" err="1"/>
              <a:t>بروزرسانی</a:t>
            </a:r>
            <a:r>
              <a:rPr lang="fa-IR" dirty="0"/>
              <a:t> مسیرها (310 و 278)</a:t>
            </a:r>
          </a:p>
          <a:p>
            <a:pPr algn="r" rtl="1">
              <a:buFont typeface="+mj-lt"/>
              <a:buAutoNum type="arabicPeriod"/>
            </a:pPr>
            <a:r>
              <a:rPr lang="fa-IR" dirty="0"/>
              <a:t>انتخاب بهترین (رسیدن به هدف) با هزینه 278</a:t>
            </a:r>
            <a:endParaRPr lang="en-US" dirty="0"/>
          </a:p>
        </p:txBody>
      </p:sp>
      <p:sp>
        <p:nvSpPr>
          <p:cNvPr id="4" name="Slide Number Placeholder 3">
            <a:extLst>
              <a:ext uri="{FF2B5EF4-FFF2-40B4-BE49-F238E27FC236}">
                <a16:creationId xmlns:a16="http://schemas.microsoft.com/office/drawing/2014/main" id="{8ADC8DA2-B9EA-8483-2D31-FDFA1B61BE41}"/>
              </a:ext>
            </a:extLst>
          </p:cNvPr>
          <p:cNvSpPr>
            <a:spLocks noGrp="1"/>
          </p:cNvSpPr>
          <p:nvPr>
            <p:ph type="sldNum" sz="quarter" idx="12"/>
          </p:nvPr>
        </p:nvSpPr>
        <p:spPr/>
        <p:txBody>
          <a:bodyPr/>
          <a:lstStyle/>
          <a:p>
            <a:fld id="{F614FD8E-2B32-414C-808C-9C3DB6C0E6BF}" type="slidenum">
              <a:rPr lang="en-US" smtClean="0"/>
              <a:t>95</a:t>
            </a:fld>
            <a:endParaRPr lang="en-US"/>
          </a:p>
        </p:txBody>
      </p:sp>
      <p:pic>
        <p:nvPicPr>
          <p:cNvPr id="5" name="Picture 4">
            <a:extLst>
              <a:ext uri="{FF2B5EF4-FFF2-40B4-BE49-F238E27FC236}">
                <a16:creationId xmlns:a16="http://schemas.microsoft.com/office/drawing/2014/main" id="{70652D8A-271A-4828-BF88-0848D88FF9CC}"/>
              </a:ext>
            </a:extLst>
          </p:cNvPr>
          <p:cNvPicPr>
            <a:picLocks noChangeAspect="1"/>
          </p:cNvPicPr>
          <p:nvPr/>
        </p:nvPicPr>
        <p:blipFill>
          <a:blip r:embed="rId2"/>
          <a:stretch>
            <a:fillRect/>
          </a:stretch>
        </p:blipFill>
        <p:spPr>
          <a:xfrm>
            <a:off x="1321985" y="2860589"/>
            <a:ext cx="4424094" cy="2960385"/>
          </a:xfrm>
          <a:prstGeom prst="rect">
            <a:avLst/>
          </a:prstGeom>
        </p:spPr>
      </p:pic>
    </p:spTree>
    <p:extLst>
      <p:ext uri="{BB962C8B-B14F-4D97-AF65-F5344CB8AC3E}">
        <p14:creationId xmlns:p14="http://schemas.microsoft.com/office/powerpoint/2010/main" val="41101706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0606-FF4D-DE6F-19AF-33B2226FB7EB}"/>
              </a:ext>
            </a:extLst>
          </p:cNvPr>
          <p:cNvSpPr>
            <a:spLocks noGrp="1"/>
          </p:cNvSpPr>
          <p:nvPr>
            <p:ph type="title"/>
          </p:nvPr>
        </p:nvSpPr>
        <p:spPr/>
        <p:txBody>
          <a:bodyPr/>
          <a:lstStyle/>
          <a:p>
            <a:pPr algn="r" rtl="1"/>
            <a:r>
              <a:rPr lang="fa-IR" dirty="0" err="1"/>
              <a:t>الگوریتم</a:t>
            </a:r>
            <a:r>
              <a:rPr lang="fa-IR" dirty="0"/>
              <a:t> </a:t>
            </a:r>
            <a:r>
              <a:rPr lang="en-US" dirty="0"/>
              <a:t>Dijkstra </a:t>
            </a:r>
            <a:r>
              <a:rPr lang="fa-IR" dirty="0"/>
              <a:t> یا جستجوی هزینه یکنواخت</a:t>
            </a:r>
            <a:endParaRPr lang="en-US" dirty="0"/>
          </a:p>
        </p:txBody>
      </p:sp>
      <p:sp>
        <p:nvSpPr>
          <p:cNvPr id="3" name="Content Placeholder 2">
            <a:extLst>
              <a:ext uri="{FF2B5EF4-FFF2-40B4-BE49-F238E27FC236}">
                <a16:creationId xmlns:a16="http://schemas.microsoft.com/office/drawing/2014/main" id="{F846381F-BA30-2761-5680-F2D1B7F5514C}"/>
              </a:ext>
            </a:extLst>
          </p:cNvPr>
          <p:cNvSpPr>
            <a:spLocks noGrp="1"/>
          </p:cNvSpPr>
          <p:nvPr>
            <p:ph idx="1"/>
          </p:nvPr>
        </p:nvSpPr>
        <p:spPr/>
        <p:txBody>
          <a:bodyPr/>
          <a:lstStyle/>
          <a:p>
            <a:pPr algn="r" rtl="1"/>
            <a:r>
              <a:rPr lang="fa-IR" dirty="0"/>
              <a:t>پیچیدگی جستجوی هزینه یکنواخت از نظر هزینه راه حل بهینه یعنی </a:t>
            </a:r>
            <a:r>
              <a:rPr lang="en-US" dirty="0"/>
              <a:t>C*</a:t>
            </a:r>
            <a:r>
              <a:rPr lang="fa-IR" dirty="0"/>
              <a:t> و حد پایین هزینه هر عمل یعنی </a:t>
            </a:r>
            <a:r>
              <a:rPr lang="el-GR" dirty="0"/>
              <a:t>ϵ</a:t>
            </a:r>
            <a:r>
              <a:rPr lang="fa-IR" dirty="0"/>
              <a:t> مشخص می شود</a:t>
            </a:r>
          </a:p>
          <a:p>
            <a:pPr algn="r" rtl="1"/>
            <a:r>
              <a:rPr lang="fa-IR" dirty="0"/>
              <a:t>اگر </a:t>
            </a:r>
            <a:r>
              <a:rPr lang="en-US" dirty="0"/>
              <a:t>є&gt;0</a:t>
            </a:r>
            <a:r>
              <a:rPr lang="fa-IR" dirty="0"/>
              <a:t> باشد پیچیدگی زمانی برابر است با                                     که خیلی بیشتر از </a:t>
            </a:r>
            <a:r>
              <a:rPr lang="en-US" dirty="0"/>
              <a:t>O(b</a:t>
            </a:r>
            <a:r>
              <a:rPr lang="en-US" baseline="30000" dirty="0"/>
              <a:t>d</a:t>
            </a:r>
            <a:r>
              <a:rPr lang="en-US" dirty="0"/>
              <a:t>)</a:t>
            </a:r>
            <a:r>
              <a:rPr lang="fa-IR" dirty="0"/>
              <a:t> است</a:t>
            </a:r>
          </a:p>
          <a:p>
            <a:pPr algn="r" rtl="1"/>
            <a:r>
              <a:rPr lang="fa-IR" dirty="0"/>
              <a:t>اگر همه اعمال هزینه یکسانی داشته باشند پیچیدگی این </a:t>
            </a:r>
            <a:r>
              <a:rPr lang="fa-IR" dirty="0" err="1"/>
              <a:t>الگوریتم</a:t>
            </a:r>
            <a:r>
              <a:rPr lang="fa-IR" dirty="0"/>
              <a:t> برابر است با </a:t>
            </a:r>
            <a:r>
              <a:rPr lang="en-US" dirty="0"/>
              <a:t>O(b</a:t>
            </a:r>
            <a:r>
              <a:rPr lang="en-US" baseline="30000" dirty="0"/>
              <a:t>d+1</a:t>
            </a:r>
            <a:r>
              <a:rPr lang="en-US" dirty="0"/>
              <a:t>)</a:t>
            </a:r>
            <a:r>
              <a:rPr lang="fa-IR" dirty="0"/>
              <a:t> که مشابه جستجوی عرض اول است</a:t>
            </a:r>
          </a:p>
          <a:p>
            <a:pPr algn="r" rtl="1"/>
            <a:r>
              <a:rPr lang="fa-IR" dirty="0"/>
              <a:t>جستجوی هزینه یکنواخت کامل است و از نظر هزینه بهینه است، زیرا اولین راه </a:t>
            </a:r>
            <a:r>
              <a:rPr lang="fa-IR" dirty="0" err="1"/>
              <a:t>حلی</a:t>
            </a:r>
            <a:r>
              <a:rPr lang="fa-IR" dirty="0"/>
              <a:t> که پیدا می کند هزینه ای دارد که حداقل به اندازه هزینه هر گره دیگری در مرز است. جستجوی یکنواخت هزینه، همه مسیرها را به طور سیستماتیک به ترتیب افزایش هزینه در نظر می گیرد و هرگز در یک مسیر بی نهایت گرفتار </a:t>
            </a:r>
            <a:r>
              <a:rPr lang="fa-IR" dirty="0" err="1"/>
              <a:t>نمی</a:t>
            </a:r>
            <a:r>
              <a:rPr lang="fa-IR" dirty="0"/>
              <a:t> شود</a:t>
            </a:r>
          </a:p>
        </p:txBody>
      </p:sp>
      <p:sp>
        <p:nvSpPr>
          <p:cNvPr id="4" name="Slide Number Placeholder 3">
            <a:extLst>
              <a:ext uri="{FF2B5EF4-FFF2-40B4-BE49-F238E27FC236}">
                <a16:creationId xmlns:a16="http://schemas.microsoft.com/office/drawing/2014/main" id="{8ADC8DA2-B9EA-8483-2D31-FDFA1B61BE41}"/>
              </a:ext>
            </a:extLst>
          </p:cNvPr>
          <p:cNvSpPr>
            <a:spLocks noGrp="1"/>
          </p:cNvSpPr>
          <p:nvPr>
            <p:ph type="sldNum" sz="quarter" idx="12"/>
          </p:nvPr>
        </p:nvSpPr>
        <p:spPr/>
        <p:txBody>
          <a:bodyPr/>
          <a:lstStyle/>
          <a:p>
            <a:fld id="{F614FD8E-2B32-414C-808C-9C3DB6C0E6BF}" type="slidenum">
              <a:rPr lang="en-US" smtClean="0"/>
              <a:t>96</a:t>
            </a:fld>
            <a:endParaRPr lang="en-US"/>
          </a:p>
        </p:txBody>
      </p:sp>
      <p:pic>
        <p:nvPicPr>
          <p:cNvPr id="5" name="Picture 4">
            <a:extLst>
              <a:ext uri="{FF2B5EF4-FFF2-40B4-BE49-F238E27FC236}">
                <a16:creationId xmlns:a16="http://schemas.microsoft.com/office/drawing/2014/main" id="{285B1808-E3A0-804E-6663-2BE5E66BA5F4}"/>
              </a:ext>
            </a:extLst>
          </p:cNvPr>
          <p:cNvPicPr>
            <a:picLocks noChangeAspect="1"/>
          </p:cNvPicPr>
          <p:nvPr/>
        </p:nvPicPr>
        <p:blipFill>
          <a:blip r:embed="rId2"/>
          <a:stretch>
            <a:fillRect/>
          </a:stretch>
        </p:blipFill>
        <p:spPr>
          <a:xfrm>
            <a:off x="6256638" y="2615265"/>
            <a:ext cx="1726419" cy="669732"/>
          </a:xfrm>
          <a:prstGeom prst="rect">
            <a:avLst/>
          </a:prstGeom>
        </p:spPr>
      </p:pic>
    </p:spTree>
    <p:extLst>
      <p:ext uri="{BB962C8B-B14F-4D97-AF65-F5344CB8AC3E}">
        <p14:creationId xmlns:p14="http://schemas.microsoft.com/office/powerpoint/2010/main" val="4332651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3EA78-BAE3-8AFD-379C-606951C4B5AD}"/>
              </a:ext>
            </a:extLst>
          </p:cNvPr>
          <p:cNvSpPr>
            <a:spLocks noGrp="1"/>
          </p:cNvSpPr>
          <p:nvPr>
            <p:ph type="title"/>
          </p:nvPr>
        </p:nvSpPr>
        <p:spPr/>
        <p:txBody>
          <a:bodyPr/>
          <a:lstStyle/>
          <a:p>
            <a:pPr algn="r" rtl="1"/>
            <a:r>
              <a:rPr lang="fa-IR" dirty="0"/>
              <a:t>جستجوی عمق اول و مشکل حافظه</a:t>
            </a:r>
            <a:endParaRPr lang="en-US" dirty="0"/>
          </a:p>
        </p:txBody>
      </p:sp>
      <p:sp>
        <p:nvSpPr>
          <p:cNvPr id="3" name="Content Placeholder 2">
            <a:extLst>
              <a:ext uri="{FF2B5EF4-FFF2-40B4-BE49-F238E27FC236}">
                <a16:creationId xmlns:a16="http://schemas.microsoft.com/office/drawing/2014/main" id="{C36CA50F-4E77-7F2F-E7A8-E2C85F1192EA}"/>
              </a:ext>
            </a:extLst>
          </p:cNvPr>
          <p:cNvSpPr>
            <a:spLocks noGrp="1"/>
          </p:cNvSpPr>
          <p:nvPr>
            <p:ph idx="1"/>
          </p:nvPr>
        </p:nvSpPr>
        <p:spPr/>
        <p:txBody>
          <a:bodyPr/>
          <a:lstStyle/>
          <a:p>
            <a:pPr algn="r" rtl="1"/>
            <a:r>
              <a:rPr lang="fa-IR" dirty="0"/>
              <a:t>جستجوی عمق اول همیشه ابتدا عمیق ترین گره را در مرز گسترش می دهد</a:t>
            </a:r>
          </a:p>
          <a:p>
            <a:pPr algn="r" rtl="1"/>
            <a:r>
              <a:rPr lang="fa-IR" dirty="0"/>
              <a:t>معمولا نه به عنوان جستجوی گرافی، بلکه به عنوان یک جستجوی درختی مانند اجرا می شود که جدولی از حالت های رسیده را نگه </a:t>
            </a:r>
            <a:r>
              <a:rPr lang="fa-IR" dirty="0" err="1"/>
              <a:t>نمی</a:t>
            </a:r>
            <a:r>
              <a:rPr lang="fa-IR" dirty="0"/>
              <a:t> دارد.</a:t>
            </a:r>
          </a:p>
          <a:p>
            <a:pPr algn="r" rtl="1"/>
            <a:r>
              <a:rPr lang="fa-IR" dirty="0"/>
              <a:t>در مثال روبرو حالت شروع </a:t>
            </a:r>
            <a:r>
              <a:rPr lang="en-US" dirty="0"/>
              <a:t>A</a:t>
            </a:r>
            <a:r>
              <a:rPr lang="fa-IR" dirty="0"/>
              <a:t> و هدف </a:t>
            </a:r>
            <a:r>
              <a:rPr lang="en-US" dirty="0"/>
              <a:t>M</a:t>
            </a:r>
            <a:r>
              <a:rPr lang="fa-IR" dirty="0"/>
              <a:t> است</a:t>
            </a:r>
            <a:endParaRPr lang="en-US" dirty="0"/>
          </a:p>
        </p:txBody>
      </p:sp>
      <p:sp>
        <p:nvSpPr>
          <p:cNvPr id="4" name="Slide Number Placeholder 3">
            <a:extLst>
              <a:ext uri="{FF2B5EF4-FFF2-40B4-BE49-F238E27FC236}">
                <a16:creationId xmlns:a16="http://schemas.microsoft.com/office/drawing/2014/main" id="{66253677-915A-1DE7-74EB-ADFF77B0C65A}"/>
              </a:ext>
            </a:extLst>
          </p:cNvPr>
          <p:cNvSpPr>
            <a:spLocks noGrp="1"/>
          </p:cNvSpPr>
          <p:nvPr>
            <p:ph type="sldNum" sz="quarter" idx="12"/>
          </p:nvPr>
        </p:nvSpPr>
        <p:spPr/>
        <p:txBody>
          <a:bodyPr/>
          <a:lstStyle/>
          <a:p>
            <a:fld id="{F614FD8E-2B32-414C-808C-9C3DB6C0E6BF}" type="slidenum">
              <a:rPr lang="en-US" smtClean="0"/>
              <a:t>97</a:t>
            </a:fld>
            <a:endParaRPr lang="en-US"/>
          </a:p>
        </p:txBody>
      </p:sp>
      <p:pic>
        <p:nvPicPr>
          <p:cNvPr id="5" name="Picture 4">
            <a:extLst>
              <a:ext uri="{FF2B5EF4-FFF2-40B4-BE49-F238E27FC236}">
                <a16:creationId xmlns:a16="http://schemas.microsoft.com/office/drawing/2014/main" id="{AC4447DA-BAA7-D9AD-6305-E120FC94B35D}"/>
              </a:ext>
            </a:extLst>
          </p:cNvPr>
          <p:cNvPicPr>
            <a:picLocks noChangeAspect="1"/>
          </p:cNvPicPr>
          <p:nvPr/>
        </p:nvPicPr>
        <p:blipFill>
          <a:blip r:embed="rId2"/>
          <a:stretch>
            <a:fillRect/>
          </a:stretch>
        </p:blipFill>
        <p:spPr>
          <a:xfrm>
            <a:off x="2717513" y="3169804"/>
            <a:ext cx="4214627" cy="2498074"/>
          </a:xfrm>
          <a:prstGeom prst="rect">
            <a:avLst/>
          </a:prstGeom>
        </p:spPr>
      </p:pic>
      <p:pic>
        <p:nvPicPr>
          <p:cNvPr id="6" name="Picture 5">
            <a:extLst>
              <a:ext uri="{FF2B5EF4-FFF2-40B4-BE49-F238E27FC236}">
                <a16:creationId xmlns:a16="http://schemas.microsoft.com/office/drawing/2014/main" id="{62B66258-3795-54CD-9E1E-5D538EFBB58F}"/>
              </a:ext>
            </a:extLst>
          </p:cNvPr>
          <p:cNvPicPr>
            <a:picLocks noChangeAspect="1"/>
          </p:cNvPicPr>
          <p:nvPr/>
        </p:nvPicPr>
        <p:blipFill>
          <a:blip r:embed="rId3"/>
          <a:stretch>
            <a:fillRect/>
          </a:stretch>
        </p:blipFill>
        <p:spPr>
          <a:xfrm>
            <a:off x="2717513" y="3169804"/>
            <a:ext cx="4214627" cy="2484119"/>
          </a:xfrm>
          <a:prstGeom prst="rect">
            <a:avLst/>
          </a:prstGeom>
        </p:spPr>
      </p:pic>
      <p:pic>
        <p:nvPicPr>
          <p:cNvPr id="7" name="Picture 6">
            <a:extLst>
              <a:ext uri="{FF2B5EF4-FFF2-40B4-BE49-F238E27FC236}">
                <a16:creationId xmlns:a16="http://schemas.microsoft.com/office/drawing/2014/main" id="{4762ED39-6404-E833-8D5C-CB050FED47C4}"/>
              </a:ext>
            </a:extLst>
          </p:cNvPr>
          <p:cNvPicPr>
            <a:picLocks noChangeAspect="1"/>
          </p:cNvPicPr>
          <p:nvPr/>
        </p:nvPicPr>
        <p:blipFill>
          <a:blip r:embed="rId4"/>
          <a:stretch>
            <a:fillRect/>
          </a:stretch>
        </p:blipFill>
        <p:spPr>
          <a:xfrm>
            <a:off x="2653362" y="3144048"/>
            <a:ext cx="4342928" cy="2509875"/>
          </a:xfrm>
          <a:prstGeom prst="rect">
            <a:avLst/>
          </a:prstGeom>
        </p:spPr>
      </p:pic>
      <p:pic>
        <p:nvPicPr>
          <p:cNvPr id="8" name="Picture 7">
            <a:extLst>
              <a:ext uri="{FF2B5EF4-FFF2-40B4-BE49-F238E27FC236}">
                <a16:creationId xmlns:a16="http://schemas.microsoft.com/office/drawing/2014/main" id="{18179E02-3B40-91C9-F773-1C4EADA62A68}"/>
              </a:ext>
            </a:extLst>
          </p:cNvPr>
          <p:cNvPicPr>
            <a:picLocks noChangeAspect="1"/>
          </p:cNvPicPr>
          <p:nvPr/>
        </p:nvPicPr>
        <p:blipFill>
          <a:blip r:embed="rId5"/>
          <a:stretch>
            <a:fillRect/>
          </a:stretch>
        </p:blipFill>
        <p:spPr>
          <a:xfrm>
            <a:off x="2446638" y="3124965"/>
            <a:ext cx="4517577" cy="2542913"/>
          </a:xfrm>
          <a:prstGeom prst="rect">
            <a:avLst/>
          </a:prstGeom>
        </p:spPr>
      </p:pic>
      <p:pic>
        <p:nvPicPr>
          <p:cNvPr id="11" name="Picture 10">
            <a:extLst>
              <a:ext uri="{FF2B5EF4-FFF2-40B4-BE49-F238E27FC236}">
                <a16:creationId xmlns:a16="http://schemas.microsoft.com/office/drawing/2014/main" id="{56B30BDC-56FC-2B47-5934-6AEA2863F767}"/>
              </a:ext>
            </a:extLst>
          </p:cNvPr>
          <p:cNvPicPr>
            <a:picLocks noChangeAspect="1"/>
          </p:cNvPicPr>
          <p:nvPr/>
        </p:nvPicPr>
        <p:blipFill>
          <a:blip r:embed="rId6"/>
          <a:stretch>
            <a:fillRect/>
          </a:stretch>
        </p:blipFill>
        <p:spPr>
          <a:xfrm>
            <a:off x="2446638" y="3152100"/>
            <a:ext cx="4517577" cy="2501823"/>
          </a:xfrm>
          <a:prstGeom prst="rect">
            <a:avLst/>
          </a:prstGeom>
        </p:spPr>
      </p:pic>
      <p:pic>
        <p:nvPicPr>
          <p:cNvPr id="12" name="Picture 11">
            <a:extLst>
              <a:ext uri="{FF2B5EF4-FFF2-40B4-BE49-F238E27FC236}">
                <a16:creationId xmlns:a16="http://schemas.microsoft.com/office/drawing/2014/main" id="{64A54C26-4FF4-038E-1D7F-A46D333541A0}"/>
              </a:ext>
            </a:extLst>
          </p:cNvPr>
          <p:cNvPicPr>
            <a:picLocks noChangeAspect="1"/>
          </p:cNvPicPr>
          <p:nvPr/>
        </p:nvPicPr>
        <p:blipFill>
          <a:blip r:embed="rId7"/>
          <a:stretch>
            <a:fillRect/>
          </a:stretch>
        </p:blipFill>
        <p:spPr>
          <a:xfrm>
            <a:off x="2478713" y="3110655"/>
            <a:ext cx="4517577" cy="2550246"/>
          </a:xfrm>
          <a:prstGeom prst="rect">
            <a:avLst/>
          </a:prstGeom>
        </p:spPr>
      </p:pic>
      <p:pic>
        <p:nvPicPr>
          <p:cNvPr id="13" name="Picture 12">
            <a:extLst>
              <a:ext uri="{FF2B5EF4-FFF2-40B4-BE49-F238E27FC236}">
                <a16:creationId xmlns:a16="http://schemas.microsoft.com/office/drawing/2014/main" id="{E0EB85A3-C72F-31F9-2AD8-CF2B9B661561}"/>
              </a:ext>
            </a:extLst>
          </p:cNvPr>
          <p:cNvPicPr>
            <a:picLocks noChangeAspect="1"/>
          </p:cNvPicPr>
          <p:nvPr/>
        </p:nvPicPr>
        <p:blipFill>
          <a:blip r:embed="rId8"/>
          <a:stretch>
            <a:fillRect/>
          </a:stretch>
        </p:blipFill>
        <p:spPr>
          <a:xfrm>
            <a:off x="2478713" y="3091067"/>
            <a:ext cx="4517577" cy="2562856"/>
          </a:xfrm>
          <a:prstGeom prst="rect">
            <a:avLst/>
          </a:prstGeom>
        </p:spPr>
      </p:pic>
      <p:pic>
        <p:nvPicPr>
          <p:cNvPr id="14" name="Picture 13">
            <a:extLst>
              <a:ext uri="{FF2B5EF4-FFF2-40B4-BE49-F238E27FC236}">
                <a16:creationId xmlns:a16="http://schemas.microsoft.com/office/drawing/2014/main" id="{F2234474-ACBA-FC46-A1AB-46AE5051BF80}"/>
              </a:ext>
            </a:extLst>
          </p:cNvPr>
          <p:cNvPicPr>
            <a:picLocks noChangeAspect="1"/>
          </p:cNvPicPr>
          <p:nvPr/>
        </p:nvPicPr>
        <p:blipFill>
          <a:blip r:embed="rId9"/>
          <a:stretch>
            <a:fillRect/>
          </a:stretch>
        </p:blipFill>
        <p:spPr>
          <a:xfrm>
            <a:off x="2589213" y="3086404"/>
            <a:ext cx="4391040" cy="2567519"/>
          </a:xfrm>
          <a:prstGeom prst="rect">
            <a:avLst/>
          </a:prstGeom>
        </p:spPr>
      </p:pic>
      <p:pic>
        <p:nvPicPr>
          <p:cNvPr id="15" name="Picture 14">
            <a:extLst>
              <a:ext uri="{FF2B5EF4-FFF2-40B4-BE49-F238E27FC236}">
                <a16:creationId xmlns:a16="http://schemas.microsoft.com/office/drawing/2014/main" id="{10F1E140-0DCD-4CE5-102D-7E714F62AAD2}"/>
              </a:ext>
            </a:extLst>
          </p:cNvPr>
          <p:cNvPicPr>
            <a:picLocks noChangeAspect="1"/>
          </p:cNvPicPr>
          <p:nvPr/>
        </p:nvPicPr>
        <p:blipFill>
          <a:blip r:embed="rId10"/>
          <a:stretch>
            <a:fillRect/>
          </a:stretch>
        </p:blipFill>
        <p:spPr>
          <a:xfrm>
            <a:off x="2589212" y="3100991"/>
            <a:ext cx="4391042" cy="2552932"/>
          </a:xfrm>
          <a:prstGeom prst="rect">
            <a:avLst/>
          </a:prstGeom>
        </p:spPr>
      </p:pic>
      <p:pic>
        <p:nvPicPr>
          <p:cNvPr id="16" name="Picture 15">
            <a:extLst>
              <a:ext uri="{FF2B5EF4-FFF2-40B4-BE49-F238E27FC236}">
                <a16:creationId xmlns:a16="http://schemas.microsoft.com/office/drawing/2014/main" id="{81268448-1762-82F8-5B3C-25E42944A4D7}"/>
              </a:ext>
            </a:extLst>
          </p:cNvPr>
          <p:cNvPicPr>
            <a:picLocks noChangeAspect="1"/>
          </p:cNvPicPr>
          <p:nvPr/>
        </p:nvPicPr>
        <p:blipFill>
          <a:blip r:embed="rId11"/>
          <a:stretch>
            <a:fillRect/>
          </a:stretch>
        </p:blipFill>
        <p:spPr>
          <a:xfrm>
            <a:off x="2589211" y="3070028"/>
            <a:ext cx="4375004" cy="2583895"/>
          </a:xfrm>
          <a:prstGeom prst="rect">
            <a:avLst/>
          </a:prstGeom>
        </p:spPr>
      </p:pic>
      <p:pic>
        <p:nvPicPr>
          <p:cNvPr id="17" name="Picture 16">
            <a:extLst>
              <a:ext uri="{FF2B5EF4-FFF2-40B4-BE49-F238E27FC236}">
                <a16:creationId xmlns:a16="http://schemas.microsoft.com/office/drawing/2014/main" id="{679F4A65-CA83-44C3-5B00-537DC181FA25}"/>
              </a:ext>
            </a:extLst>
          </p:cNvPr>
          <p:cNvPicPr>
            <a:picLocks noChangeAspect="1"/>
          </p:cNvPicPr>
          <p:nvPr/>
        </p:nvPicPr>
        <p:blipFill>
          <a:blip r:embed="rId12"/>
          <a:stretch>
            <a:fillRect/>
          </a:stretch>
        </p:blipFill>
        <p:spPr>
          <a:xfrm>
            <a:off x="2589212" y="3068437"/>
            <a:ext cx="4407078" cy="2585486"/>
          </a:xfrm>
          <a:prstGeom prst="rect">
            <a:avLst/>
          </a:prstGeom>
        </p:spPr>
      </p:pic>
      <p:pic>
        <p:nvPicPr>
          <p:cNvPr id="18" name="Picture 17">
            <a:extLst>
              <a:ext uri="{FF2B5EF4-FFF2-40B4-BE49-F238E27FC236}">
                <a16:creationId xmlns:a16="http://schemas.microsoft.com/office/drawing/2014/main" id="{8F71B75E-D1B6-FFE9-63AC-1288AF33B9AA}"/>
              </a:ext>
            </a:extLst>
          </p:cNvPr>
          <p:cNvPicPr>
            <a:picLocks noChangeAspect="1"/>
          </p:cNvPicPr>
          <p:nvPr/>
        </p:nvPicPr>
        <p:blipFill>
          <a:blip r:embed="rId13"/>
          <a:stretch>
            <a:fillRect/>
          </a:stretch>
        </p:blipFill>
        <p:spPr>
          <a:xfrm>
            <a:off x="2529104" y="3068437"/>
            <a:ext cx="4451149" cy="2585486"/>
          </a:xfrm>
          <a:prstGeom prst="rect">
            <a:avLst/>
          </a:prstGeom>
        </p:spPr>
      </p:pic>
    </p:spTree>
    <p:extLst>
      <p:ext uri="{BB962C8B-B14F-4D97-AF65-F5344CB8AC3E}">
        <p14:creationId xmlns:p14="http://schemas.microsoft.com/office/powerpoint/2010/main" val="136132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2F404-8CA2-8CF7-5453-A52D70B690E2}"/>
              </a:ext>
            </a:extLst>
          </p:cNvPr>
          <p:cNvSpPr>
            <a:spLocks noGrp="1"/>
          </p:cNvSpPr>
          <p:nvPr>
            <p:ph type="title"/>
          </p:nvPr>
        </p:nvSpPr>
        <p:spPr/>
        <p:txBody>
          <a:bodyPr/>
          <a:lstStyle/>
          <a:p>
            <a:pPr algn="r" rtl="1"/>
            <a:r>
              <a:rPr lang="fa-IR" dirty="0"/>
              <a:t>جستجوی عمق اول و مشکل حافظه</a:t>
            </a:r>
            <a:endParaRPr lang="en-US" dirty="0"/>
          </a:p>
        </p:txBody>
      </p:sp>
      <p:sp>
        <p:nvSpPr>
          <p:cNvPr id="3" name="Content Placeholder 2">
            <a:extLst>
              <a:ext uri="{FF2B5EF4-FFF2-40B4-BE49-F238E27FC236}">
                <a16:creationId xmlns:a16="http://schemas.microsoft.com/office/drawing/2014/main" id="{EF3D0E1F-70E3-85F8-CB68-AB01C6C236AE}"/>
              </a:ext>
            </a:extLst>
          </p:cNvPr>
          <p:cNvSpPr>
            <a:spLocks noGrp="1"/>
          </p:cNvSpPr>
          <p:nvPr>
            <p:ph idx="1"/>
          </p:nvPr>
        </p:nvSpPr>
        <p:spPr/>
        <p:txBody>
          <a:bodyPr/>
          <a:lstStyle/>
          <a:p>
            <a:pPr algn="r" rtl="1"/>
            <a:r>
              <a:rPr lang="fa-IR" dirty="0"/>
              <a:t>برای فضاهای حالت متناهی که درختان هستند، کارآمد و کامل است. برای فضاهای حالت </a:t>
            </a:r>
            <a:r>
              <a:rPr lang="fa-IR" dirty="0" err="1"/>
              <a:t>غیرچرخه</a:t>
            </a:r>
            <a:r>
              <a:rPr lang="fa-IR" dirty="0"/>
              <a:t> ای ممکن است در نهایت یک حالت را چندین بار از طریق مسیرهای مختلف گسترش دهد، اما (در نهایت) به طور سیستماتیک کل فضا را کاوش می کند.</a:t>
            </a:r>
          </a:p>
          <a:p>
            <a:pPr algn="r" rtl="1"/>
            <a:r>
              <a:rPr lang="fa-IR" dirty="0"/>
              <a:t>در فضاهای حالت چرخه ای می تواند در یک حلقه بی نهایت گیر کند. بنابراین برخی از پیاده سازی های جستجوی اول عمق هر گره جدید را برای چرخه ها بررسی می کنند. در نهایت، در فضاهای حالت بی نهایت، جستجوی عمق اول سیستماتیک نیست: می تواند در مسیر بی نهایت گیر کند، حتی اگر چرخه ای وجود نداشته باشد. بنابراین، جستجوی عمق اول ناقص است.</a:t>
            </a:r>
          </a:p>
          <a:p>
            <a:pPr algn="r" rtl="1"/>
            <a:r>
              <a:rPr lang="fa-IR" dirty="0"/>
              <a:t>جستجوی عمق اول نیازهای بسیار کمتری برای حافظه دارد. ما اصلا جدولی از دست یافته ها نگه </a:t>
            </a:r>
            <a:r>
              <a:rPr lang="fa-IR" dirty="0" err="1"/>
              <a:t>نمی</a:t>
            </a:r>
            <a:r>
              <a:rPr lang="fa-IR" dirty="0"/>
              <a:t> داریم و مرز بسیار کوچک است</a:t>
            </a:r>
          </a:p>
          <a:p>
            <a:pPr algn="r" rtl="1"/>
            <a:r>
              <a:rPr lang="fa-IR" dirty="0"/>
              <a:t>برای یک فضای حالت درختی متناهی مانند آنچه در شکل قبل وجود دارد، یک جستجوی درخت-مانند عمق اول متناسب با تعداد حالت ها زمان می برد و پیچیدگی حافظه </a:t>
            </a:r>
            <a:r>
              <a:rPr lang="en-US" dirty="0"/>
              <a:t>O(bm)</a:t>
            </a:r>
            <a:r>
              <a:rPr lang="fa-IR" dirty="0"/>
              <a:t> را دارد که </a:t>
            </a:r>
            <a:r>
              <a:rPr lang="en-US" dirty="0"/>
              <a:t>b</a:t>
            </a:r>
            <a:r>
              <a:rPr lang="fa-IR" dirty="0"/>
              <a:t> فاکتور انشعاب و </a:t>
            </a:r>
            <a:r>
              <a:rPr lang="en-US" dirty="0"/>
              <a:t>m</a:t>
            </a:r>
            <a:r>
              <a:rPr lang="fa-IR" dirty="0"/>
              <a:t> حداکثر عمق درخت است.</a:t>
            </a:r>
            <a:endParaRPr lang="en-US" dirty="0"/>
          </a:p>
          <a:p>
            <a:pPr algn="r" rtl="1"/>
            <a:endParaRPr lang="en-US" dirty="0"/>
          </a:p>
        </p:txBody>
      </p:sp>
      <p:sp>
        <p:nvSpPr>
          <p:cNvPr id="4" name="Slide Number Placeholder 3">
            <a:extLst>
              <a:ext uri="{FF2B5EF4-FFF2-40B4-BE49-F238E27FC236}">
                <a16:creationId xmlns:a16="http://schemas.microsoft.com/office/drawing/2014/main" id="{E9EE4C0D-55A6-A973-AF1F-62235DE141F0}"/>
              </a:ext>
            </a:extLst>
          </p:cNvPr>
          <p:cNvSpPr>
            <a:spLocks noGrp="1"/>
          </p:cNvSpPr>
          <p:nvPr>
            <p:ph type="sldNum" sz="quarter" idx="12"/>
          </p:nvPr>
        </p:nvSpPr>
        <p:spPr/>
        <p:txBody>
          <a:bodyPr/>
          <a:lstStyle/>
          <a:p>
            <a:fld id="{F614FD8E-2B32-414C-808C-9C3DB6C0E6BF}" type="slidenum">
              <a:rPr lang="en-US" smtClean="0"/>
              <a:t>98</a:t>
            </a:fld>
            <a:endParaRPr lang="en-US"/>
          </a:p>
        </p:txBody>
      </p:sp>
    </p:spTree>
    <p:extLst>
      <p:ext uri="{BB962C8B-B14F-4D97-AF65-F5344CB8AC3E}">
        <p14:creationId xmlns:p14="http://schemas.microsoft.com/office/powerpoint/2010/main" val="33993113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07E9E-29B0-5DAD-4432-F70D0104C418}"/>
              </a:ext>
            </a:extLst>
          </p:cNvPr>
          <p:cNvSpPr>
            <a:spLocks noGrp="1"/>
          </p:cNvSpPr>
          <p:nvPr>
            <p:ph type="title"/>
          </p:nvPr>
        </p:nvSpPr>
        <p:spPr/>
        <p:txBody>
          <a:bodyPr/>
          <a:lstStyle/>
          <a:p>
            <a:pPr algn="r" rtl="1"/>
            <a:r>
              <a:rPr lang="fa-IR" dirty="0">
                <a:solidFill>
                  <a:schemeClr val="accent2"/>
                </a:solidFill>
              </a:rPr>
              <a:t>جستجوی عقب نشینی (</a:t>
            </a:r>
            <a:r>
              <a:rPr lang="en-US" dirty="0">
                <a:solidFill>
                  <a:schemeClr val="accent2"/>
                </a:solidFill>
              </a:rPr>
              <a:t>Back Tracking</a:t>
            </a:r>
            <a:r>
              <a:rPr lang="fa-IR" dirty="0">
                <a:solidFill>
                  <a:schemeClr val="accent2"/>
                </a:solidFill>
              </a:rPr>
              <a:t>)</a:t>
            </a:r>
            <a:endParaRPr lang="en-US" dirty="0"/>
          </a:p>
        </p:txBody>
      </p:sp>
      <p:sp>
        <p:nvSpPr>
          <p:cNvPr id="3" name="Content Placeholder 2">
            <a:extLst>
              <a:ext uri="{FF2B5EF4-FFF2-40B4-BE49-F238E27FC236}">
                <a16:creationId xmlns:a16="http://schemas.microsoft.com/office/drawing/2014/main" id="{1B99AE9B-0103-7651-9B1D-B1C138FEA1D4}"/>
              </a:ext>
            </a:extLst>
          </p:cNvPr>
          <p:cNvSpPr>
            <a:spLocks noGrp="1"/>
          </p:cNvSpPr>
          <p:nvPr>
            <p:ph idx="1"/>
          </p:nvPr>
        </p:nvSpPr>
        <p:spPr/>
        <p:txBody>
          <a:bodyPr/>
          <a:lstStyle/>
          <a:p>
            <a:pPr algn="r" rtl="1"/>
            <a:r>
              <a:rPr lang="fa-IR" dirty="0"/>
              <a:t>گونه ای از جستجوی عمق اول به نام </a:t>
            </a:r>
            <a:r>
              <a:rPr lang="fa-IR" dirty="0">
                <a:solidFill>
                  <a:schemeClr val="accent2"/>
                </a:solidFill>
              </a:rPr>
              <a:t>جستجوی عقب نشینی </a:t>
            </a:r>
            <a:r>
              <a:rPr lang="fa-IR" dirty="0"/>
              <a:t>از حافظه حتی کمتری استفاده می کند</a:t>
            </a:r>
          </a:p>
          <a:p>
            <a:pPr algn="r" rtl="1"/>
            <a:r>
              <a:rPr lang="fa-IR" dirty="0"/>
              <a:t>در عقب نشینی، هر بار تنها یک جانشین ایجاد می شود به جای تولید همه </a:t>
            </a:r>
            <a:r>
              <a:rPr lang="fa-IR" dirty="0" err="1"/>
              <a:t>جانشینان</a:t>
            </a:r>
            <a:r>
              <a:rPr lang="fa-IR" dirty="0"/>
              <a:t>. هر گره تا حدی گسترش یافته، به یاد می آورد که کدام جانشین را سپس ایجاد کند. علاوه بر این، </a:t>
            </a:r>
            <a:r>
              <a:rPr lang="fa-IR" dirty="0" err="1"/>
              <a:t>جانشینان</a:t>
            </a:r>
            <a:r>
              <a:rPr lang="fa-IR" dirty="0"/>
              <a:t> با تغییر مستقیم توضیحات وضعیت فعلی، به جای تخصیص حافظه برای یک حالت کاملا جدید، ایجاد می شوند. </a:t>
            </a:r>
            <a:endParaRPr lang="en-US" dirty="0"/>
          </a:p>
          <a:p>
            <a:pPr algn="r" rtl="1"/>
            <a:r>
              <a:rPr lang="fa-IR" dirty="0"/>
              <a:t>این امر نیاز به حافظه را فقط به یک توصیف حالت و یک مسیر از </a:t>
            </a:r>
            <a:r>
              <a:rPr lang="en-US" dirty="0"/>
              <a:t>O(m)</a:t>
            </a:r>
            <a:r>
              <a:rPr lang="fa-IR" dirty="0"/>
              <a:t> اعمال کاهش می دهد. صرفه جویی قابل توجهی نسبت به </a:t>
            </a:r>
            <a:r>
              <a:rPr lang="en-US" dirty="0"/>
              <a:t>O(bm)</a:t>
            </a:r>
            <a:r>
              <a:rPr lang="fa-IR" dirty="0"/>
              <a:t> حالت در جستجوی عمق اول</a:t>
            </a:r>
            <a:r>
              <a:rPr lang="fa-IR"/>
              <a:t>. </a:t>
            </a:r>
          </a:p>
          <a:p>
            <a:pPr algn="r" rtl="1"/>
            <a:r>
              <a:rPr lang="fa-IR"/>
              <a:t>با </a:t>
            </a:r>
            <a:r>
              <a:rPr lang="fa-IR" dirty="0"/>
              <a:t>عقب نشینی، ما همچنین می توانیم یک ساختار داده مجموعه ای کارآمد را برای حالت های مسیر فعلی حفظ کنیم، که به ما امکان می دهد به جای اینکه عقب نشینی کار کند، یک مسیر چرخه ای را به موقع بررسی کنیم، باید بتوانیم هر عمل را هنگام عقب نشینی لغو کنیم.</a:t>
            </a:r>
            <a:endParaRPr lang="en-US" dirty="0"/>
          </a:p>
        </p:txBody>
      </p:sp>
      <p:sp>
        <p:nvSpPr>
          <p:cNvPr id="4" name="Slide Number Placeholder 3">
            <a:extLst>
              <a:ext uri="{FF2B5EF4-FFF2-40B4-BE49-F238E27FC236}">
                <a16:creationId xmlns:a16="http://schemas.microsoft.com/office/drawing/2014/main" id="{24D7E6EE-A5E6-C1E0-1DD6-C4257DB9B855}"/>
              </a:ext>
            </a:extLst>
          </p:cNvPr>
          <p:cNvSpPr>
            <a:spLocks noGrp="1"/>
          </p:cNvSpPr>
          <p:nvPr>
            <p:ph type="sldNum" sz="quarter" idx="12"/>
          </p:nvPr>
        </p:nvSpPr>
        <p:spPr/>
        <p:txBody>
          <a:bodyPr/>
          <a:lstStyle/>
          <a:p>
            <a:fld id="{F614FD8E-2B32-414C-808C-9C3DB6C0E6BF}" type="slidenum">
              <a:rPr lang="en-US" smtClean="0"/>
              <a:t>99</a:t>
            </a:fld>
            <a:endParaRPr lang="en-US"/>
          </a:p>
        </p:txBody>
      </p:sp>
    </p:spTree>
    <p:extLst>
      <p:ext uri="{BB962C8B-B14F-4D97-AF65-F5344CB8AC3E}">
        <p14:creationId xmlns:p14="http://schemas.microsoft.com/office/powerpoint/2010/main" val="38393678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Farsi">
      <a:majorFont>
        <a:latin typeface="Tahoma"/>
        <a:ea typeface=""/>
        <a:cs typeface="B Titr"/>
      </a:majorFont>
      <a:minorFont>
        <a:latin typeface="Calibri"/>
        <a:ea typeface=""/>
        <a:cs typeface="B Nazani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4230</TotalTime>
  <Words>18038</Words>
  <Application>Microsoft Office PowerPoint</Application>
  <PresentationFormat>Widescreen</PresentationFormat>
  <Paragraphs>1039</Paragraphs>
  <Slides>190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190</vt:i4>
      </vt:variant>
    </vt:vector>
  </HeadingPairs>
  <TitlesOfParts>
    <vt:vector size="196" baseType="lpstr">
      <vt:lpstr>Arial</vt:lpstr>
      <vt:lpstr>Calibri</vt:lpstr>
      <vt:lpstr>Cambria Math</vt:lpstr>
      <vt:lpstr>Tahoma</vt:lpstr>
      <vt:lpstr>Wingdings 3</vt:lpstr>
      <vt:lpstr>Wisp</vt:lpstr>
      <vt:lpstr>هوش مصنوعی: رهیافتی نوین</vt:lpstr>
      <vt:lpstr>فهرست</vt:lpstr>
      <vt:lpstr>مقدمه</vt:lpstr>
      <vt:lpstr>هوش مصنوعی چیست</vt:lpstr>
      <vt:lpstr>رفتار انسانی: رویکرد Turing test</vt:lpstr>
      <vt:lpstr>رفتار انسانی: رویکرد Turing test</vt:lpstr>
      <vt:lpstr>تفکر انسانی: رویکرد مدل سازی شناختی</vt:lpstr>
      <vt:lpstr>تفکر منطقی: رویکرد "قوانین فکر"</vt:lpstr>
      <vt:lpstr>عمل منطقی: رویکرد عامل منطقی</vt:lpstr>
      <vt:lpstr>عمل منطقی: رویکرد عامل منطقی</vt:lpstr>
      <vt:lpstr>ماشین های مفید</vt:lpstr>
      <vt:lpstr>ماشین های مفید</vt:lpstr>
      <vt:lpstr>مبانی هوش مصنوعی: فلسفه</vt:lpstr>
      <vt:lpstr>مبانی هوش مصنوعی: ریاضیات</vt:lpstr>
      <vt:lpstr>مبانی هوش مصنوعی: اقتصاد</vt:lpstr>
      <vt:lpstr>مبانی هوش مصنوعی: علوم اعصاب</vt:lpstr>
      <vt:lpstr>مبانی هوش مصنوعی: روانشناسی</vt:lpstr>
      <vt:lpstr>مبانی هوش مصنوعی: مهندسی کامپیوتر</vt:lpstr>
      <vt:lpstr>مبانی هوش مصنوعی: تئوری کنترل و سایبرنتیک</vt:lpstr>
      <vt:lpstr>مبانی هوش مصنوعی: زبانشناسی</vt:lpstr>
      <vt:lpstr>تاریخچه هوش مصنوعی</vt:lpstr>
      <vt:lpstr>فصل دوم: عامل های هوشمند</vt:lpstr>
      <vt:lpstr>عوامل و محیط ها</vt:lpstr>
      <vt:lpstr>عوامل و محیط ها</vt:lpstr>
      <vt:lpstr>عوامل و محیط ها</vt:lpstr>
      <vt:lpstr>عوامل و محیط ها</vt:lpstr>
      <vt:lpstr>عوامل و محیط ها</vt:lpstr>
      <vt:lpstr>رفتار خوب: مفهوم عقلانیت</vt:lpstr>
      <vt:lpstr>رفتار خوب: معیارهای عملکرد</vt:lpstr>
      <vt:lpstr>رفتار خوب: معیارهای عملکرد</vt:lpstr>
      <vt:lpstr>رفتار خوب: معیارهای عملکرد</vt:lpstr>
      <vt:lpstr>علم مطلق، یادگیری و خودمختاری</vt:lpstr>
      <vt:lpstr>علم مطلق، یادگیری و خودمختاری</vt:lpstr>
      <vt:lpstr>علم مطلق، یادگیری و خودمختاری</vt:lpstr>
      <vt:lpstr>ماهیت محیط ها</vt:lpstr>
      <vt:lpstr>ماهیت محیط ها</vt:lpstr>
      <vt:lpstr>ویژگی های محیط های وظیفه</vt:lpstr>
      <vt:lpstr>ویژگی های محیط های وظیفه</vt:lpstr>
      <vt:lpstr>ویژگی های محیط های وظیفه</vt:lpstr>
      <vt:lpstr>ویژگی های محیط های وظیفه</vt:lpstr>
      <vt:lpstr>ویژگی های محیط های وظیفه</vt:lpstr>
      <vt:lpstr>ویژگی های محیط های وظیفه</vt:lpstr>
      <vt:lpstr>ویژگی های محیط های وظیفه</vt:lpstr>
      <vt:lpstr>ویژگی های محیط های وظیفه</vt:lpstr>
      <vt:lpstr>ویژگی های محیط های وظیفه</vt:lpstr>
      <vt:lpstr>ساختار عاملها</vt:lpstr>
      <vt:lpstr>برنامه عاملها</vt:lpstr>
      <vt:lpstr>برنامه عاملها</vt:lpstr>
      <vt:lpstr>انواع عامل ها</vt:lpstr>
      <vt:lpstr>عامل بازتابی ساده</vt:lpstr>
      <vt:lpstr>عامل بازتابی ساده</vt:lpstr>
      <vt:lpstr>عوامل بازتابی ساده</vt:lpstr>
      <vt:lpstr>عامل بازتابی ساده</vt:lpstr>
      <vt:lpstr>عامل بازتابی مبتنی بر مدل</vt:lpstr>
      <vt:lpstr>عامل بازتابی مبتنی بر مدل</vt:lpstr>
      <vt:lpstr>عامل بازتابی مبتنی بر مدل</vt:lpstr>
      <vt:lpstr>عامل بازتابی مبتنی بر مدل</vt:lpstr>
      <vt:lpstr>عامل مبتنی بر هدف</vt:lpstr>
      <vt:lpstr>عامل مبتنی بر هدف</vt:lpstr>
      <vt:lpstr>عامل مبتنی بر سودمندی</vt:lpstr>
      <vt:lpstr>عوامل مبتنی بر سودمندی</vt:lpstr>
      <vt:lpstr>عامل مبتنی بر سودمندی</vt:lpstr>
      <vt:lpstr>عامل یادگیرنده</vt:lpstr>
      <vt:lpstr>عامل یادگیرنده</vt:lpstr>
      <vt:lpstr>عامل یادگیرنده</vt:lpstr>
      <vt:lpstr>حل مسائل با جستجو</vt:lpstr>
      <vt:lpstr>حل مسائل با جستجو</vt:lpstr>
      <vt:lpstr>عاملهای حل مسئله</vt:lpstr>
      <vt:lpstr>عاملهای حل مسئله</vt:lpstr>
      <vt:lpstr>فرایند حل مسئله</vt:lpstr>
      <vt:lpstr>عاملهای حل مسئله</vt:lpstr>
      <vt:lpstr>عاملهای حل مسئله</vt:lpstr>
      <vt:lpstr>مسائل نمونه: دنیای جاروبرقی</vt:lpstr>
      <vt:lpstr>مسائل نمونه: دنیای جاروبرقی</vt:lpstr>
      <vt:lpstr>مسائل نمونه: پازل 8</vt:lpstr>
      <vt:lpstr>مسائل نمونه: پازل 8</vt:lpstr>
      <vt:lpstr>مسائل نمونه: مسیریابی سفر هواپیمایی </vt:lpstr>
      <vt:lpstr>الگوریتم های جستجو</vt:lpstr>
      <vt:lpstr>الگوریتم های جستجو</vt:lpstr>
      <vt:lpstr>الگوریتم های جستجو</vt:lpstr>
      <vt:lpstr>الگوریتم های جستجو</vt:lpstr>
      <vt:lpstr>الگوریتم های جستجو</vt:lpstr>
      <vt:lpstr>جستجوی اول بهترین</vt:lpstr>
      <vt:lpstr>ساختارهای داده جستجو</vt:lpstr>
      <vt:lpstr>ساختارهای داده جستجو</vt:lpstr>
      <vt:lpstr>ساختارهای داده جستجو</vt:lpstr>
      <vt:lpstr>مسیرهای اضافی</vt:lpstr>
      <vt:lpstr>مسیرهای اضافی</vt:lpstr>
      <vt:lpstr>اندازه گیری عملکرد حل مسئله</vt:lpstr>
      <vt:lpstr>اندازه گیری عملکرد حل مسئله</vt:lpstr>
      <vt:lpstr>استراتژی های جست وجوی ناآگاهانه</vt:lpstr>
      <vt:lpstr>جستجوی عرض اول</vt:lpstr>
      <vt:lpstr>جستجوی عرض اول</vt:lpstr>
      <vt:lpstr>جستجوی عرض اول</vt:lpstr>
      <vt:lpstr>الگوریتم Dijkstra  یا جستجوی هزینه یکنواخت</vt:lpstr>
      <vt:lpstr>الگوریتم Dijkstra  یا جستجوی هزینه یکنواخت</vt:lpstr>
      <vt:lpstr>جستجوی عمق اول و مشکل حافظه</vt:lpstr>
      <vt:lpstr>جستجوی عمق اول و مشکل حافظه</vt:lpstr>
      <vt:lpstr>جستجوی عقب نشینی (Back Tracking)</vt:lpstr>
      <vt:lpstr>جستجوی عمق محدود</vt:lpstr>
      <vt:lpstr>جستجوی عمیق کننده تکراری</vt:lpstr>
      <vt:lpstr>جستجوی عمیق کننده تکراری</vt:lpstr>
      <vt:lpstr>جستجوی دوطرفه</vt:lpstr>
      <vt:lpstr>مقایسه الگوریتم های جستجوی ناآگاه</vt:lpstr>
      <vt:lpstr>استراتژی های جستجوی آگاهانه</vt:lpstr>
      <vt:lpstr>جستجوی اول بهترین حریصانه</vt:lpstr>
      <vt:lpstr>جستجوی A*</vt:lpstr>
      <vt:lpstr>مسئله مسیریابی آراد به بخارست با الگوریتم A*</vt:lpstr>
      <vt:lpstr>ارزیابی جستجوی A*</vt:lpstr>
      <vt:lpstr>جستجوی A* وزندار</vt:lpstr>
      <vt:lpstr>جستجوی A* وزندار</vt:lpstr>
      <vt:lpstr>جستجوی محدود به حافظه</vt:lpstr>
      <vt:lpstr>جستجوی پرتو</vt:lpstr>
      <vt:lpstr>جستجوی عمیق کننده تکراری A* (IDA*)</vt:lpstr>
      <vt:lpstr>جستجوی اول بهترین بازگشتی (RBFS)</vt:lpstr>
      <vt:lpstr>جستجوی اول بهترین بازگشتی (RBFS)</vt:lpstr>
      <vt:lpstr>جستجوی A* با حافظه محدود ساده سازی شده (SMA*)</vt:lpstr>
      <vt:lpstr>جستجوی A* با حافظه محدود ساده سازی شده (SMA*)</vt:lpstr>
      <vt:lpstr>مقایسه الگوریتم ها</vt:lpstr>
      <vt:lpstr>نمونه سوال</vt:lpstr>
      <vt:lpstr>نمونه سوال</vt:lpstr>
      <vt:lpstr>نمونه سوال</vt:lpstr>
      <vt:lpstr>نمونه سوال</vt:lpstr>
      <vt:lpstr>نمونه سوال</vt:lpstr>
      <vt:lpstr>نمونه سوال</vt:lpstr>
      <vt:lpstr>نمونه سوال</vt:lpstr>
      <vt:lpstr>نمونه سوال</vt:lpstr>
      <vt:lpstr>فصل 4: جستجو در محیطهای پیچیده </vt:lpstr>
      <vt:lpstr>مسائل بهینه سازی</vt:lpstr>
      <vt:lpstr>جستجوی محلی</vt:lpstr>
      <vt:lpstr>جستجوی تپه نوردی</vt:lpstr>
      <vt:lpstr>فضای حالت در روش های بهینه سازی</vt:lpstr>
      <vt:lpstr>الگوریتم جستجوی تپه نوردی</vt:lpstr>
      <vt:lpstr>مسئله 8 وزیر </vt:lpstr>
      <vt:lpstr>ویژگی های الگوریتم تپه نوردی</vt:lpstr>
      <vt:lpstr>سایر انواع الگوریتم تپه نوردی</vt:lpstr>
      <vt:lpstr>بازپخت شبیه سازی شده (Simulated Annealing)</vt:lpstr>
      <vt:lpstr>بازپخت شبیه سازی شده (Simulated Annealing)</vt:lpstr>
      <vt:lpstr>جستجوی پرتو محلی</vt:lpstr>
      <vt:lpstr>الگوریتم های تکاملی</vt:lpstr>
      <vt:lpstr>فرایند الگوریتم ژنتیک</vt:lpstr>
      <vt:lpstr>عملگر تقاطع </vt:lpstr>
      <vt:lpstr>فصل 5: جستجو و بازی های خصمانه</vt:lpstr>
      <vt:lpstr>مقدمه</vt:lpstr>
      <vt:lpstr>بازی های دو نفره با مجموع صفر</vt:lpstr>
      <vt:lpstr>درخت جستجوی بازی</vt:lpstr>
      <vt:lpstr>تصمیمات بهینه در بازی ها</vt:lpstr>
      <vt:lpstr>الگوریتم minimax</vt:lpstr>
      <vt:lpstr>الگوریتم minimax</vt:lpstr>
      <vt:lpstr>تصمیمات بهینه در بازی های چند نفره</vt:lpstr>
      <vt:lpstr>هرس آلفا-بتا</vt:lpstr>
      <vt:lpstr>هرس آلفا-بتا</vt:lpstr>
      <vt:lpstr>هرس آلفا-بتا</vt:lpstr>
      <vt:lpstr>هرس آلفا-بتا</vt:lpstr>
      <vt:lpstr>هرس آلفا-بتا</vt:lpstr>
      <vt:lpstr>هرس آلفا-بتا</vt:lpstr>
      <vt:lpstr>هرس آلفا-بتا</vt:lpstr>
      <vt:lpstr>جابجایی ترتیب</vt:lpstr>
      <vt:lpstr>بازی های حاوی شانس</vt:lpstr>
      <vt:lpstr>بازی های حاوی شانس</vt:lpstr>
      <vt:lpstr>نقش نسبت اندازه در انتخاب شانسی</vt:lpstr>
      <vt:lpstr>فصل 6: مسائل ارضای محدودیت</vt:lpstr>
      <vt:lpstr>مسائل ارضای محدودیت</vt:lpstr>
      <vt:lpstr>تعریف مسائل CSP</vt:lpstr>
      <vt:lpstr>تعریف مسائل CSP</vt:lpstr>
      <vt:lpstr>مسئله نمونه: رنگ آمیزی نقشه</vt:lpstr>
      <vt:lpstr>چرا یک مسئله را به عنوان CSP  فرموله کنیم؟</vt:lpstr>
      <vt:lpstr>مسئله نمونه: برنامه ریزی کارگاه</vt:lpstr>
      <vt:lpstr>مسئله نمونه: مسئله 8 وزیر </vt:lpstr>
      <vt:lpstr>مسئله نمونه: پازل رمزنگاری</vt:lpstr>
      <vt:lpstr>مسئله نمونه: پازل رمزنگاری</vt:lpstr>
      <vt:lpstr>مسئله نمونه: پازل رمزنگاری</vt:lpstr>
      <vt:lpstr>مسئله نمونه: پازل سودوکو</vt:lpstr>
      <vt:lpstr>انتشار محدودیت: استنتاج در CSP ها</vt:lpstr>
      <vt:lpstr>انواع سازگاری محلی</vt:lpstr>
      <vt:lpstr>مثال</vt:lpstr>
      <vt:lpstr>الگوریتم AC-3 برای اعمال سازگاری یال</vt:lpstr>
      <vt:lpstr>جستجوی عقبگرد برای CSPها</vt:lpstr>
      <vt:lpstr>جستجوی عقبگرد برای CSPها</vt:lpstr>
      <vt:lpstr>جستجوی عقبگرد برای CSPها</vt:lpstr>
      <vt:lpstr>جستجوی عقبگرد برای CSPها</vt:lpstr>
      <vt:lpstr>جستجوی عقبگرد برای CSPها</vt:lpstr>
      <vt:lpstr>بهبود جستجوی عقبگرد برای CSPها</vt:lpstr>
      <vt:lpstr>ترتیب متغیر و مقدار</vt:lpstr>
      <vt:lpstr>ترتیب متغیر و مقدار</vt:lpstr>
      <vt:lpstr>ترتیب متغیر و مقدار</vt:lpstr>
      <vt:lpstr>جستجو و استنتاج درهم آمیخته</vt:lpstr>
      <vt:lpstr>جستجو و استنتاج درهم آمیخته</vt:lpstr>
      <vt:lpstr>جستجوی محلی برای CSP ها</vt:lpstr>
      <vt:lpstr>جستجوی محلی برای CSP ها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Atabay</dc:creator>
  <cp:lastModifiedBy>Habib Atabay</cp:lastModifiedBy>
  <cp:revision>140</cp:revision>
  <dcterms:created xsi:type="dcterms:W3CDTF">2024-09-06T19:22:11Z</dcterms:created>
  <dcterms:modified xsi:type="dcterms:W3CDTF">2025-10-14T11:26:23Z</dcterms:modified>
</cp:coreProperties>
</file>